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6"/>
  </p:notesMasterIdLst>
  <p:handoutMasterIdLst>
    <p:handoutMasterId r:id="rId17"/>
  </p:handoutMasterIdLst>
  <p:sldIdLst>
    <p:sldId id="256" r:id="rId2"/>
    <p:sldId id="275" r:id="rId3"/>
    <p:sldId id="274" r:id="rId4"/>
    <p:sldId id="260" r:id="rId5"/>
    <p:sldId id="276" r:id="rId6"/>
    <p:sldId id="277" r:id="rId7"/>
    <p:sldId id="278" r:id="rId8"/>
    <p:sldId id="280" r:id="rId9"/>
    <p:sldId id="261" r:id="rId10"/>
    <p:sldId id="284" r:id="rId11"/>
    <p:sldId id="285" r:id="rId12"/>
    <p:sldId id="279" r:id="rId13"/>
    <p:sldId id="286" r:id="rId14"/>
    <p:sldId id="287" r:id="rId15"/>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B9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8" d="100"/>
          <a:sy n="108" d="100"/>
        </p:scale>
        <p:origin x="1704" y="132"/>
      </p:cViewPr>
      <p:guideLst>
        <p:guide orient="horz" pos="2160"/>
        <p:guide pos="2880"/>
      </p:guideLst>
    </p:cSldViewPr>
  </p:slideViewPr>
  <p:notesTextViewPr>
    <p:cViewPr>
      <p:scale>
        <a:sx n="100" d="100"/>
        <a:sy n="100" d="100"/>
      </p:scale>
      <p:origin x="0" y="0"/>
    </p:cViewPr>
  </p:notesTextViewPr>
  <p:notesViewPr>
    <p:cSldViewPr>
      <p:cViewPr varScale="1">
        <p:scale>
          <a:sx n="84" d="100"/>
          <a:sy n="84" d="100"/>
        </p:scale>
        <p:origin x="382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A7694215-147F-4533-8D88-5A841E39CCFE}"/>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a:extLst>
              <a:ext uri="{FF2B5EF4-FFF2-40B4-BE49-F238E27FC236}">
                <a16:creationId xmlns:a16="http://schemas.microsoft.com/office/drawing/2014/main" id="{DAE59CA6-7FA5-423A-8DEF-D5719EE4DD34}"/>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6910BF97-C8A3-4B18-9A8A-7885A5AF8026}" type="datetimeFigureOut">
              <a:rPr lang="he-IL" smtClean="0"/>
              <a:t>ב'/אייר/תשפ"ג</a:t>
            </a:fld>
            <a:endParaRPr lang="he-IL"/>
          </a:p>
        </p:txBody>
      </p:sp>
      <p:sp>
        <p:nvSpPr>
          <p:cNvPr id="4" name="מציין מיקום של כותרת תחתונה 3">
            <a:extLst>
              <a:ext uri="{FF2B5EF4-FFF2-40B4-BE49-F238E27FC236}">
                <a16:creationId xmlns:a16="http://schemas.microsoft.com/office/drawing/2014/main" id="{6ED115FB-E8E6-4F4E-A71A-578C904900E0}"/>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a:extLst>
              <a:ext uri="{FF2B5EF4-FFF2-40B4-BE49-F238E27FC236}">
                <a16:creationId xmlns:a16="http://schemas.microsoft.com/office/drawing/2014/main" id="{C60DFEF3-111B-4C0C-B4B1-C646FB78800F}"/>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F9D761B0-900F-471D-B299-53ABC0D60DBD}" type="slidenum">
              <a:rPr lang="he-IL" smtClean="0"/>
              <a:t>‹#›</a:t>
            </a:fld>
            <a:endParaRPr lang="he-IL"/>
          </a:p>
        </p:txBody>
      </p:sp>
    </p:spTree>
    <p:extLst>
      <p:ext uri="{BB962C8B-B14F-4D97-AF65-F5344CB8AC3E}">
        <p14:creationId xmlns:p14="http://schemas.microsoft.com/office/powerpoint/2010/main" val="2680081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17B87B88-87C9-489C-83FE-BE7724B0A478}" type="datetimeFigureOut">
              <a:rPr lang="en-US" smtClean="0"/>
              <a:t>4/23/2023</a:t>
            </a:fld>
            <a:endParaRPr lang="en-US"/>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943C5BAE-DCC1-4927-A509-B37D63566C89}" type="slidenum">
              <a:rPr lang="en-US" smtClean="0"/>
              <a:t>‹#›</a:t>
            </a:fld>
            <a:endParaRPr lang="en-US"/>
          </a:p>
        </p:txBody>
      </p:sp>
    </p:spTree>
    <p:extLst>
      <p:ext uri="{BB962C8B-B14F-4D97-AF65-F5344CB8AC3E}">
        <p14:creationId xmlns:p14="http://schemas.microsoft.com/office/powerpoint/2010/main" val="352278121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פתיחה - כל תלמיד יענה על – 3 השאלות.</a:t>
            </a:r>
            <a:r>
              <a:rPr lang="he-IL" baseline="0" dirty="0"/>
              <a:t> </a:t>
            </a:r>
            <a:r>
              <a:rPr lang="he-IL" dirty="0"/>
              <a:t>ניתן בעל פה, ניתן</a:t>
            </a:r>
            <a:r>
              <a:rPr lang="he-IL" baseline="0" dirty="0"/>
              <a:t> </a:t>
            </a:r>
            <a:r>
              <a:rPr lang="he-IL" dirty="0"/>
              <a:t>בפתקיות אישיות ב3 צבעים ואח"כ משתפים במליאה. </a:t>
            </a:r>
            <a:endParaRPr lang="en-US" dirty="0"/>
          </a:p>
        </p:txBody>
      </p:sp>
      <p:sp>
        <p:nvSpPr>
          <p:cNvPr id="4" name="מציין מיקום של מספר שקופית 3"/>
          <p:cNvSpPr>
            <a:spLocks noGrp="1"/>
          </p:cNvSpPr>
          <p:nvPr>
            <p:ph type="sldNum" sz="quarter" idx="10"/>
          </p:nvPr>
        </p:nvSpPr>
        <p:spPr/>
        <p:txBody>
          <a:bodyPr/>
          <a:lstStyle/>
          <a:p>
            <a:fld id="{943C5BAE-DCC1-4927-A509-B37D63566C89}" type="slidenum">
              <a:rPr lang="en-US" smtClean="0"/>
              <a:t>2</a:t>
            </a:fld>
            <a:endParaRPr lang="en-US"/>
          </a:p>
        </p:txBody>
      </p:sp>
    </p:spTree>
    <p:extLst>
      <p:ext uri="{BB962C8B-B14F-4D97-AF65-F5344CB8AC3E}">
        <p14:creationId xmlns:p14="http://schemas.microsoft.com/office/powerpoint/2010/main" val="1777085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אם נותר זמן, חשוב להתייחס גם לגבורתו של אלי כהן.</a:t>
            </a:r>
            <a:br>
              <a:rPr lang="en-US" dirty="0"/>
            </a:br>
            <a:r>
              <a:rPr lang="he-IL" dirty="0"/>
              <a:t>הוא מוזכר בטקס ובקרוב נצא להצגה אודותיו.</a:t>
            </a:r>
          </a:p>
        </p:txBody>
      </p:sp>
      <p:sp>
        <p:nvSpPr>
          <p:cNvPr id="4" name="מציין מיקום של מספר שקופית 3"/>
          <p:cNvSpPr>
            <a:spLocks noGrp="1"/>
          </p:cNvSpPr>
          <p:nvPr>
            <p:ph type="sldNum" sz="quarter" idx="5"/>
          </p:nvPr>
        </p:nvSpPr>
        <p:spPr/>
        <p:txBody>
          <a:bodyPr/>
          <a:lstStyle/>
          <a:p>
            <a:fld id="{943C5BAE-DCC1-4927-A509-B37D63566C89}" type="slidenum">
              <a:rPr lang="en-US" smtClean="0"/>
              <a:t>12</a:t>
            </a:fld>
            <a:endParaRPr lang="en-US"/>
          </a:p>
        </p:txBody>
      </p:sp>
    </p:spTree>
    <p:extLst>
      <p:ext uri="{BB962C8B-B14F-4D97-AF65-F5344CB8AC3E}">
        <p14:creationId xmlns:p14="http://schemas.microsoft.com/office/powerpoint/2010/main" val="3432500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פסקה לסיום </a:t>
            </a:r>
            <a:r>
              <a:rPr lang="en-IL" dirty="0"/>
              <a:t>–</a:t>
            </a:r>
            <a:r>
              <a:rPr lang="he-IL" dirty="0"/>
              <a:t> מופעה רק</a:t>
            </a:r>
            <a:r>
              <a:rPr lang="he-IL" baseline="0" dirty="0"/>
              <a:t> בעת </a:t>
            </a:r>
            <a:r>
              <a:rPr lang="he-IL" dirty="0"/>
              <a:t>לחיצה</a:t>
            </a:r>
            <a:endParaRPr lang="en-US" dirty="0"/>
          </a:p>
        </p:txBody>
      </p:sp>
      <p:sp>
        <p:nvSpPr>
          <p:cNvPr id="4" name="מציין מיקום של מספר שקופית 3"/>
          <p:cNvSpPr>
            <a:spLocks noGrp="1"/>
          </p:cNvSpPr>
          <p:nvPr>
            <p:ph type="sldNum" sz="quarter" idx="10"/>
          </p:nvPr>
        </p:nvSpPr>
        <p:spPr/>
        <p:txBody>
          <a:bodyPr/>
          <a:lstStyle/>
          <a:p>
            <a:fld id="{943C5BAE-DCC1-4927-A509-B37D63566C89}" type="slidenum">
              <a:rPr lang="en-US" smtClean="0"/>
              <a:t>13</a:t>
            </a:fld>
            <a:endParaRPr lang="en-US"/>
          </a:p>
        </p:txBody>
      </p:sp>
    </p:spTree>
    <p:extLst>
      <p:ext uri="{BB962C8B-B14F-4D97-AF65-F5344CB8AC3E}">
        <p14:creationId xmlns:p14="http://schemas.microsoft.com/office/powerpoint/2010/main" val="3005466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שקופית זו מעלה הארות</a:t>
            </a:r>
            <a:r>
              <a:rPr lang="he-IL" baseline="0" dirty="0"/>
              <a:t> בנושא גבורה עבור המורה.</a:t>
            </a:r>
            <a:endParaRPr lang="en-US" dirty="0"/>
          </a:p>
        </p:txBody>
      </p:sp>
      <p:sp>
        <p:nvSpPr>
          <p:cNvPr id="4" name="מציין מיקום של מספר שקופית 3"/>
          <p:cNvSpPr>
            <a:spLocks noGrp="1"/>
          </p:cNvSpPr>
          <p:nvPr>
            <p:ph type="sldNum" sz="quarter" idx="10"/>
          </p:nvPr>
        </p:nvSpPr>
        <p:spPr/>
        <p:txBody>
          <a:bodyPr/>
          <a:lstStyle/>
          <a:p>
            <a:fld id="{943C5BAE-DCC1-4927-A509-B37D63566C89}" type="slidenum">
              <a:rPr lang="en-US" smtClean="0"/>
              <a:t>14</a:t>
            </a:fld>
            <a:endParaRPr lang="en-US"/>
          </a:p>
        </p:txBody>
      </p:sp>
    </p:spTree>
    <p:extLst>
      <p:ext uri="{BB962C8B-B14F-4D97-AF65-F5344CB8AC3E}">
        <p14:creationId xmlns:p14="http://schemas.microsoft.com/office/powerpoint/2010/main" val="4053121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שני ימי הזיכרון </a:t>
            </a:r>
            <a:r>
              <a:rPr lang="en-IL" dirty="0"/>
              <a:t>–</a:t>
            </a:r>
            <a:r>
              <a:rPr lang="he-IL" dirty="0"/>
              <a:t> מטרתם, חשיבותם, ומשמעות הסמיכות ביניהם.</a:t>
            </a:r>
            <a:br>
              <a:rPr lang="en-US" dirty="0"/>
            </a:br>
            <a:r>
              <a:rPr lang="he-IL" dirty="0"/>
              <a:t> התלמידים עוקבים אחר המילים בדף, ועונים על השאלות לדיון בדף לתלמידים</a:t>
            </a:r>
          </a:p>
        </p:txBody>
      </p:sp>
      <p:sp>
        <p:nvSpPr>
          <p:cNvPr id="4" name="מציין מיקום של מספר שקופית 3"/>
          <p:cNvSpPr>
            <a:spLocks noGrp="1"/>
          </p:cNvSpPr>
          <p:nvPr>
            <p:ph type="sldNum" sz="quarter" idx="10"/>
          </p:nvPr>
        </p:nvSpPr>
        <p:spPr/>
        <p:txBody>
          <a:bodyPr/>
          <a:lstStyle/>
          <a:p>
            <a:fld id="{943C5BAE-DCC1-4927-A509-B37D63566C89}" type="slidenum">
              <a:rPr lang="en-US" smtClean="0"/>
              <a:t>3</a:t>
            </a:fld>
            <a:endParaRPr lang="en-US"/>
          </a:p>
        </p:txBody>
      </p:sp>
    </p:spTree>
    <p:extLst>
      <p:ext uri="{BB962C8B-B14F-4D97-AF65-F5344CB8AC3E}">
        <p14:creationId xmlns:p14="http://schemas.microsoft.com/office/powerpoint/2010/main" val="2518809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חלק א' - היכרות עם חוק יום הזיכרון לחללי מערכות ישראל.</a:t>
            </a:r>
            <a:br>
              <a:rPr lang="en-US" dirty="0"/>
            </a:br>
            <a:r>
              <a:rPr lang="he-IL" dirty="0"/>
              <a:t>4 השאלות לדיון מופעלות לאחר לחיצה.</a:t>
            </a:r>
            <a:endParaRPr lang="en-US" dirty="0"/>
          </a:p>
        </p:txBody>
      </p:sp>
      <p:sp>
        <p:nvSpPr>
          <p:cNvPr id="4" name="מציין מיקום של מספר שקופית 3"/>
          <p:cNvSpPr>
            <a:spLocks noGrp="1"/>
          </p:cNvSpPr>
          <p:nvPr>
            <p:ph type="sldNum" sz="quarter" idx="10"/>
          </p:nvPr>
        </p:nvSpPr>
        <p:spPr/>
        <p:txBody>
          <a:bodyPr/>
          <a:lstStyle/>
          <a:p>
            <a:fld id="{943C5BAE-DCC1-4927-A509-B37D63566C89}" type="slidenum">
              <a:rPr lang="en-US" smtClean="0"/>
              <a:t>5</a:t>
            </a:fld>
            <a:endParaRPr lang="en-US"/>
          </a:p>
        </p:txBody>
      </p:sp>
    </p:spTree>
    <p:extLst>
      <p:ext uri="{BB962C8B-B14F-4D97-AF65-F5344CB8AC3E}">
        <p14:creationId xmlns:p14="http://schemas.microsoft.com/office/powerpoint/2010/main" val="3931708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מגוון מיזמי זיכרון: "עוד מעט נהפוך לשיר"- הלחנת שירים שנופלים כתבו וביצועם ע"י אומני ישראל, "פנים. יום. זיכרון" – סרטי אנימציה של זיכרונות מחייהם של חללי צה"ל, "אבנים עם לב אדם"-הנחת אבנים מעוטרות עם מסרים של חיזוק והזדהות על קברי חללי ישראל, אנדרטאות, מרוצים, מסלולי טיול, מלגות,</a:t>
            </a:r>
            <a:r>
              <a:rPr lang="he-IL" baseline="0" dirty="0"/>
              <a:t> תחרות צילומים, ויוזמות רבות נוספות של המשפחות.</a:t>
            </a:r>
            <a:endParaRPr lang="he-IL" dirty="0"/>
          </a:p>
          <a:p>
            <a:endParaRPr lang="en-US" dirty="0"/>
          </a:p>
        </p:txBody>
      </p:sp>
      <p:sp>
        <p:nvSpPr>
          <p:cNvPr id="4" name="מציין מיקום של מספר שקופית 3"/>
          <p:cNvSpPr>
            <a:spLocks noGrp="1"/>
          </p:cNvSpPr>
          <p:nvPr>
            <p:ph type="sldNum" sz="quarter" idx="10"/>
          </p:nvPr>
        </p:nvSpPr>
        <p:spPr/>
        <p:txBody>
          <a:bodyPr/>
          <a:lstStyle/>
          <a:p>
            <a:fld id="{943C5BAE-DCC1-4927-A509-B37D63566C89}" type="slidenum">
              <a:rPr lang="en-US" smtClean="0"/>
              <a:t>6</a:t>
            </a:fld>
            <a:endParaRPr lang="en-US"/>
          </a:p>
        </p:txBody>
      </p:sp>
    </p:spTree>
    <p:extLst>
      <p:ext uri="{BB962C8B-B14F-4D97-AF65-F5344CB8AC3E}">
        <p14:creationId xmlns:p14="http://schemas.microsoft.com/office/powerpoint/2010/main" val="2867826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חלק ב' </a:t>
            </a:r>
            <a:r>
              <a:rPr lang="en-IL" dirty="0"/>
              <a:t>–</a:t>
            </a:r>
            <a:r>
              <a:rPr lang="he-IL" dirty="0"/>
              <a:t> היכרות עם מושג הגבורה דרך הפרויקט "עוד מעט נהפוך לשיר" והיכרות עם סיפורי גבורה. </a:t>
            </a:r>
          </a:p>
          <a:p>
            <a:r>
              <a:rPr lang="he-IL" dirty="0"/>
              <a:t>התלמידים עובדים עם דף העבודה ועונים על השאלות שבדף.</a:t>
            </a:r>
            <a:endParaRPr lang="en-US" dirty="0"/>
          </a:p>
        </p:txBody>
      </p:sp>
      <p:sp>
        <p:nvSpPr>
          <p:cNvPr id="4" name="מציין מיקום של מספר שקופית 3"/>
          <p:cNvSpPr>
            <a:spLocks noGrp="1"/>
          </p:cNvSpPr>
          <p:nvPr>
            <p:ph type="sldNum" sz="quarter" idx="10"/>
          </p:nvPr>
        </p:nvSpPr>
        <p:spPr/>
        <p:txBody>
          <a:bodyPr/>
          <a:lstStyle/>
          <a:p>
            <a:fld id="{943C5BAE-DCC1-4927-A509-B37D63566C89}" type="slidenum">
              <a:rPr lang="en-US" smtClean="0"/>
              <a:t>7</a:t>
            </a:fld>
            <a:endParaRPr lang="en-US"/>
          </a:p>
        </p:txBody>
      </p:sp>
    </p:spTree>
    <p:extLst>
      <p:ext uri="{BB962C8B-B14F-4D97-AF65-F5344CB8AC3E}">
        <p14:creationId xmlns:p14="http://schemas.microsoft.com/office/powerpoint/2010/main" val="1743463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התלמידים עובדים בדף העבודה.</a:t>
            </a:r>
            <a:endParaRPr lang="en-US" dirty="0"/>
          </a:p>
        </p:txBody>
      </p:sp>
      <p:sp>
        <p:nvSpPr>
          <p:cNvPr id="4" name="מציין מיקום של מספר שקופית 3"/>
          <p:cNvSpPr>
            <a:spLocks noGrp="1"/>
          </p:cNvSpPr>
          <p:nvPr>
            <p:ph type="sldNum" sz="quarter" idx="10"/>
          </p:nvPr>
        </p:nvSpPr>
        <p:spPr/>
        <p:txBody>
          <a:bodyPr/>
          <a:lstStyle/>
          <a:p>
            <a:fld id="{943C5BAE-DCC1-4927-A509-B37D63566C89}" type="slidenum">
              <a:rPr lang="en-US" smtClean="0"/>
              <a:t>8</a:t>
            </a:fld>
            <a:endParaRPr lang="en-US"/>
          </a:p>
        </p:txBody>
      </p:sp>
    </p:spTree>
    <p:extLst>
      <p:ext uri="{BB962C8B-B14F-4D97-AF65-F5344CB8AC3E}">
        <p14:creationId xmlns:p14="http://schemas.microsoft.com/office/powerpoint/2010/main" val="1351384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a:p>
            <a:endParaRPr lang="he-IL" dirty="0"/>
          </a:p>
          <a:p>
            <a:endParaRPr lang="he-IL" dirty="0"/>
          </a:p>
          <a:p>
            <a:endParaRPr lang="en-US" dirty="0"/>
          </a:p>
          <a:p>
            <a:endParaRPr lang="he-IL" dirty="0"/>
          </a:p>
          <a:p>
            <a:endParaRPr lang="en-US" dirty="0"/>
          </a:p>
        </p:txBody>
      </p:sp>
      <p:sp>
        <p:nvSpPr>
          <p:cNvPr id="4" name="מציין מיקום של מספר שקופית 3"/>
          <p:cNvSpPr>
            <a:spLocks noGrp="1"/>
          </p:cNvSpPr>
          <p:nvPr>
            <p:ph type="sldNum" sz="quarter" idx="10"/>
          </p:nvPr>
        </p:nvSpPr>
        <p:spPr/>
        <p:txBody>
          <a:bodyPr/>
          <a:lstStyle/>
          <a:p>
            <a:fld id="{943C5BAE-DCC1-4927-A509-B37D63566C89}" type="slidenum">
              <a:rPr lang="en-US" smtClean="0"/>
              <a:t>9</a:t>
            </a:fld>
            <a:endParaRPr lang="en-US"/>
          </a:p>
        </p:txBody>
      </p:sp>
    </p:spTree>
    <p:extLst>
      <p:ext uri="{BB962C8B-B14F-4D97-AF65-F5344CB8AC3E}">
        <p14:creationId xmlns:p14="http://schemas.microsoft.com/office/powerpoint/2010/main" val="2154506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נאזין לשיר אך נצפה במילות השיר שבמצגת</a:t>
            </a:r>
          </a:p>
          <a:p>
            <a:endParaRPr lang="he-IL" dirty="0"/>
          </a:p>
          <a:p>
            <a:endParaRPr lang="en-US" dirty="0"/>
          </a:p>
        </p:txBody>
      </p:sp>
      <p:sp>
        <p:nvSpPr>
          <p:cNvPr id="4" name="מציין מיקום של מספר שקופית 3"/>
          <p:cNvSpPr>
            <a:spLocks noGrp="1"/>
          </p:cNvSpPr>
          <p:nvPr>
            <p:ph type="sldNum" sz="quarter" idx="10"/>
          </p:nvPr>
        </p:nvSpPr>
        <p:spPr/>
        <p:txBody>
          <a:bodyPr/>
          <a:lstStyle/>
          <a:p>
            <a:fld id="{943C5BAE-DCC1-4927-A509-B37D63566C89}" type="slidenum">
              <a:rPr lang="en-US" smtClean="0"/>
              <a:t>10</a:t>
            </a:fld>
            <a:endParaRPr lang="en-US"/>
          </a:p>
        </p:txBody>
      </p:sp>
    </p:spTree>
    <p:extLst>
      <p:ext uri="{BB962C8B-B14F-4D97-AF65-F5344CB8AC3E}">
        <p14:creationId xmlns:p14="http://schemas.microsoft.com/office/powerpoint/2010/main" val="1890596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943C5BAE-DCC1-4927-A509-B37D63566C89}" type="slidenum">
              <a:rPr lang="en-US" smtClean="0"/>
              <a:t>11</a:t>
            </a:fld>
            <a:endParaRPr lang="en-US"/>
          </a:p>
        </p:txBody>
      </p:sp>
    </p:spTree>
    <p:extLst>
      <p:ext uri="{BB962C8B-B14F-4D97-AF65-F5344CB8AC3E}">
        <p14:creationId xmlns:p14="http://schemas.microsoft.com/office/powerpoint/2010/main" val="261402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42D7B2A9-C083-4A80-B727-89448FA3A09B}" type="datetimeFigureOut">
              <a:rPr lang="he-IL" smtClean="0"/>
              <a:pPr/>
              <a:t>ב'/אייר/תשפ"ג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C9848B6-9F3D-4611-B4F1-6F300B9FFCF3}"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2D7B2A9-C083-4A80-B727-89448FA3A09B}" type="datetimeFigureOut">
              <a:rPr lang="he-IL" smtClean="0"/>
              <a:pPr/>
              <a:t>ב'/אייר/תשפ"ג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C9848B6-9F3D-4611-B4F1-6F300B9FFCF3}"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2D7B2A9-C083-4A80-B727-89448FA3A09B}" type="datetimeFigureOut">
              <a:rPr lang="he-IL" smtClean="0"/>
              <a:pPr/>
              <a:t>ב'/אייר/תשפ"ג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C9848B6-9F3D-4611-B4F1-6F300B9FFCF3}"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2D7B2A9-C083-4A80-B727-89448FA3A09B}" type="datetimeFigureOut">
              <a:rPr lang="he-IL" smtClean="0"/>
              <a:pPr/>
              <a:t>ב'/אייר/תשפ"ג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C9848B6-9F3D-4611-B4F1-6F300B9FFCF3}"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2D7B2A9-C083-4A80-B727-89448FA3A09B}" type="datetimeFigureOut">
              <a:rPr lang="he-IL" smtClean="0"/>
              <a:pPr/>
              <a:t>ב'/אייר/תשפ"ג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C9848B6-9F3D-4611-B4F1-6F300B9FFCF3}"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42D7B2A9-C083-4A80-B727-89448FA3A09B}" type="datetimeFigureOut">
              <a:rPr lang="he-IL" smtClean="0"/>
              <a:pPr/>
              <a:t>ב'/אייר/תשפ"ג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C9848B6-9F3D-4611-B4F1-6F300B9FFCF3}"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42D7B2A9-C083-4A80-B727-89448FA3A09B}" type="datetimeFigureOut">
              <a:rPr lang="he-IL" smtClean="0"/>
              <a:pPr/>
              <a:t>ב'/אייר/תשפ"ג</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0C9848B6-9F3D-4611-B4F1-6F300B9FFCF3}"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42D7B2A9-C083-4A80-B727-89448FA3A09B}" type="datetimeFigureOut">
              <a:rPr lang="he-IL" smtClean="0"/>
              <a:pPr/>
              <a:t>ב'/אייר/תשפ"ג</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0C9848B6-9F3D-4611-B4F1-6F300B9FFCF3}"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2D7B2A9-C083-4A80-B727-89448FA3A09B}" type="datetimeFigureOut">
              <a:rPr lang="he-IL" smtClean="0"/>
              <a:pPr/>
              <a:t>ב'/אייר/תשפ"ג</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0C9848B6-9F3D-4611-B4F1-6F300B9FFCF3}"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2D7B2A9-C083-4A80-B727-89448FA3A09B}" type="datetimeFigureOut">
              <a:rPr lang="he-IL" smtClean="0"/>
              <a:pPr/>
              <a:t>ב'/אייר/תשפ"ג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C9848B6-9F3D-4611-B4F1-6F300B9FFCF3}"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2D7B2A9-C083-4A80-B727-89448FA3A09B}" type="datetimeFigureOut">
              <a:rPr lang="he-IL" smtClean="0"/>
              <a:pPr/>
              <a:t>ב'/אייר/תשפ"ג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C9848B6-9F3D-4611-B4F1-6F300B9FFCF3}"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2D7B2A9-C083-4A80-B727-89448FA3A09B}" type="datetimeFigureOut">
              <a:rPr lang="he-IL" smtClean="0"/>
              <a:pPr/>
              <a:t>ב'/אייר/תשפ"ג</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C9848B6-9F3D-4611-B4F1-6F300B9FFCF3}"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ibkqg-0oHNE"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had\Downloads\גב לקריינים.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מלבן 3">
            <a:extLst>
              <a:ext uri="{FF2B5EF4-FFF2-40B4-BE49-F238E27FC236}">
                <a16:creationId xmlns:a16="http://schemas.microsoft.com/office/drawing/2014/main" id="{882EC590-8BD1-4842-8F2D-E38E9FEBAEB3}"/>
              </a:ext>
            </a:extLst>
          </p:cNvPr>
          <p:cNvSpPr/>
          <p:nvPr/>
        </p:nvSpPr>
        <p:spPr>
          <a:xfrm>
            <a:off x="6156176" y="116632"/>
            <a:ext cx="2880320" cy="12241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תיבת טקסט 7">
            <a:extLst>
              <a:ext uri="{FF2B5EF4-FFF2-40B4-BE49-F238E27FC236}">
                <a16:creationId xmlns:a16="http://schemas.microsoft.com/office/drawing/2014/main" id="{AB53664F-BBB1-48FB-AAAE-C50FD6B7CD1F}"/>
              </a:ext>
            </a:extLst>
          </p:cNvPr>
          <p:cNvSpPr txBox="1"/>
          <p:nvPr/>
        </p:nvSpPr>
        <p:spPr>
          <a:xfrm>
            <a:off x="4114800" y="2971800"/>
            <a:ext cx="914400" cy="914400"/>
          </a:xfrm>
          <a:prstGeom prst="rect">
            <a:avLst/>
          </a:prstGeom>
          <a:noFill/>
        </p:spPr>
        <p:txBody>
          <a:bodyPr wrap="square" rtlCol="1">
            <a:spAutoFit/>
          </a:bodyPr>
          <a:lstStyle/>
          <a:p>
            <a:endParaRPr lang="he-IL" dirty="0"/>
          </a:p>
        </p:txBody>
      </p:sp>
      <p:sp>
        <p:nvSpPr>
          <p:cNvPr id="9" name="תיבת טקסט 8">
            <a:extLst>
              <a:ext uri="{FF2B5EF4-FFF2-40B4-BE49-F238E27FC236}">
                <a16:creationId xmlns:a16="http://schemas.microsoft.com/office/drawing/2014/main" id="{455AF7B0-2BCC-4668-A928-925CE5E6CAFD}"/>
              </a:ext>
            </a:extLst>
          </p:cNvPr>
          <p:cNvSpPr txBox="1"/>
          <p:nvPr/>
        </p:nvSpPr>
        <p:spPr>
          <a:xfrm>
            <a:off x="2123728" y="3212976"/>
            <a:ext cx="5040560" cy="585356"/>
          </a:xfrm>
          <a:prstGeom prst="rect">
            <a:avLst/>
          </a:prstGeom>
          <a:noFill/>
        </p:spPr>
        <p:txBody>
          <a:bodyPr wrap="square" rtlCol="1">
            <a:spAutoFit/>
          </a:bodyPr>
          <a:lstStyle/>
          <a:p>
            <a:endParaRPr lang="he-IL" dirty="0"/>
          </a:p>
        </p:txBody>
      </p:sp>
      <p:sp>
        <p:nvSpPr>
          <p:cNvPr id="10" name="מלבן 9">
            <a:extLst>
              <a:ext uri="{FF2B5EF4-FFF2-40B4-BE49-F238E27FC236}">
                <a16:creationId xmlns:a16="http://schemas.microsoft.com/office/drawing/2014/main" id="{7ACDCFAC-E914-4488-AB25-ED4E3CC26A65}"/>
              </a:ext>
            </a:extLst>
          </p:cNvPr>
          <p:cNvSpPr/>
          <p:nvPr/>
        </p:nvSpPr>
        <p:spPr>
          <a:xfrm>
            <a:off x="2123728" y="3212976"/>
            <a:ext cx="4752528" cy="585356"/>
          </a:xfrm>
          <a:prstGeom prst="rect">
            <a:avLst/>
          </a:prstGeom>
          <a:solidFill>
            <a:srgbClr val="9B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a:extLst>
              <a:ext uri="{FF2B5EF4-FFF2-40B4-BE49-F238E27FC236}">
                <a16:creationId xmlns:a16="http://schemas.microsoft.com/office/drawing/2014/main" id="{A5569149-B084-493B-9348-33A29DE5282C}"/>
              </a:ext>
            </a:extLst>
          </p:cNvPr>
          <p:cNvSpPr/>
          <p:nvPr/>
        </p:nvSpPr>
        <p:spPr>
          <a:xfrm>
            <a:off x="2490341" y="2921169"/>
            <a:ext cx="4121641" cy="1015663"/>
          </a:xfrm>
          <a:prstGeom prst="rect">
            <a:avLst/>
          </a:prstGeom>
        </p:spPr>
        <p:txBody>
          <a:bodyPr wrap="none">
            <a:spAutoFit/>
          </a:bodyPr>
          <a:lstStyle/>
          <a:p>
            <a:r>
              <a:rPr lang="he-IL" sz="6000" dirty="0">
                <a:solidFill>
                  <a:prstClr val="black"/>
                </a:solidFill>
                <a:latin typeface="Aharoni" panose="02010803020104030203" pitchFamily="2" charset="-79"/>
                <a:ea typeface="+mj-ea"/>
                <a:cs typeface="Aharoni" panose="02010803020104030203" pitchFamily="2" charset="-79"/>
              </a:rPr>
              <a:t>תשפ"ג - 2023</a:t>
            </a:r>
            <a:endParaRPr lang="he-I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half" idx="1"/>
          </p:nvPr>
        </p:nvSpPr>
        <p:spPr>
          <a:xfrm>
            <a:off x="2123728" y="1136689"/>
            <a:ext cx="3392822" cy="4812591"/>
          </a:xfrm>
        </p:spPr>
        <p:txBody>
          <a:bodyPr>
            <a:normAutofit/>
          </a:bodyPr>
          <a:lstStyle/>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בחיים יש מצבים</a:t>
            </a: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שאת הנפש מוסרים לה</a:t>
            </a: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אין זמן ואין גבול</a:t>
            </a: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אתה הרי יודע</a:t>
            </a: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הגבורה הטהורה</a:t>
            </a: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היא גבורת המלחמה הזו</a:t>
            </a: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מי כמוך יודע</a:t>
            </a:r>
          </a:p>
          <a:p>
            <a:pPr marL="0" indent="0">
              <a:buNone/>
            </a:pPr>
            <a:endParaRPr lang="he-IL" sz="1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שיושר זה לא רק איך לא לשקר</a:t>
            </a: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תמיד בין שתי נקודות מחבר</a:t>
            </a: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הוא פנימי </a:t>
            </a:r>
            <a:r>
              <a:rPr lang="he-IL" sz="1600" dirty="0" err="1">
                <a:latin typeface="Tahoma" panose="020B0604030504040204" pitchFamily="34" charset="0"/>
                <a:ea typeface="Tahoma" panose="020B0604030504040204" pitchFamily="34" charset="0"/>
                <a:cs typeface="Tahoma" panose="020B0604030504040204" pitchFamily="34" charset="0"/>
              </a:rPr>
              <a:t>ואמיתי</a:t>
            </a:r>
            <a:endParaRPr lang="he-IL"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הוא מקור של רחמים</a:t>
            </a: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הוא חסד אין סופי</a:t>
            </a: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אם יש בך חסד</a:t>
            </a: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אתה תהיה גיבור</a:t>
            </a:r>
          </a:p>
          <a:p>
            <a:pPr marL="0" indent="0">
              <a:buNone/>
            </a:pPr>
            <a:endParaRPr lang="he-IL" sz="1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he-IL" sz="1600"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תוכן 3"/>
          <p:cNvSpPr>
            <a:spLocks noGrp="1"/>
          </p:cNvSpPr>
          <p:nvPr>
            <p:ph sz="half" idx="2"/>
          </p:nvPr>
        </p:nvSpPr>
        <p:spPr>
          <a:xfrm>
            <a:off x="5364087" y="1166306"/>
            <a:ext cx="3388489" cy="4693860"/>
          </a:xfrm>
        </p:spPr>
        <p:txBody>
          <a:bodyPr>
            <a:noAutofit/>
          </a:bodyPr>
          <a:lstStyle/>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כי גבורת המלחמה</a:t>
            </a: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טובה היא רק כשמקורה הוא ישר</a:t>
            </a: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אתה טהור, אתה יודע</a:t>
            </a:r>
          </a:p>
          <a:p>
            <a:pPr marL="0" indent="0">
              <a:buNone/>
            </a:pPr>
            <a:endParaRPr lang="he-IL" sz="1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כי גבורת המלחמה</a:t>
            </a: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זכה היא רק כשמקורה הוא אור</a:t>
            </a: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אתה מאיר, אתה יודע</a:t>
            </a:r>
          </a:p>
          <a:p>
            <a:pPr marL="0" indent="0">
              <a:buNone/>
            </a:pPr>
            <a:endParaRPr lang="he-IL" sz="1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יושר זה לא רק איך לא לשקר</a:t>
            </a: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תמיד בין שתי נקודות מחבר</a:t>
            </a: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הוא פנימי </a:t>
            </a:r>
            <a:r>
              <a:rPr lang="he-IL" sz="1600" dirty="0" err="1">
                <a:latin typeface="Tahoma" panose="020B0604030504040204" pitchFamily="34" charset="0"/>
                <a:ea typeface="Tahoma" panose="020B0604030504040204" pitchFamily="34" charset="0"/>
                <a:cs typeface="Tahoma" panose="020B0604030504040204" pitchFamily="34" charset="0"/>
              </a:rPr>
              <a:t>ואמיתי</a:t>
            </a:r>
            <a:endParaRPr lang="he-IL"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והוא מקור של רחמים</a:t>
            </a: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וחסד אין סופי</a:t>
            </a: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אם יש בך חסד</a:t>
            </a:r>
          </a:p>
          <a:p>
            <a:pPr marL="0" indent="0">
              <a:buNone/>
            </a:pPr>
            <a:r>
              <a:rPr lang="he-IL" sz="1600" dirty="0">
                <a:latin typeface="Tahoma" panose="020B0604030504040204" pitchFamily="34" charset="0"/>
                <a:ea typeface="Tahoma" panose="020B0604030504040204" pitchFamily="34" charset="0"/>
                <a:cs typeface="Tahoma" panose="020B0604030504040204" pitchFamily="34" charset="0"/>
              </a:rPr>
              <a:t>אתה תהיה גיבור</a:t>
            </a:r>
          </a:p>
          <a:p>
            <a:pPr marL="0" indent="0">
              <a:buNone/>
            </a:pPr>
            <a:endParaRPr lang="he-IL" sz="1600" dirty="0">
              <a:latin typeface="Tahoma" panose="020B0604030504040204" pitchFamily="34" charset="0"/>
              <a:ea typeface="Tahoma" panose="020B0604030504040204" pitchFamily="34" charset="0"/>
              <a:cs typeface="Tahoma" panose="020B0604030504040204" pitchFamily="34" charset="0"/>
            </a:endParaRPr>
          </a:p>
        </p:txBody>
      </p:sp>
      <p:sp>
        <p:nvSpPr>
          <p:cNvPr id="5" name="כותרת 1"/>
          <p:cNvSpPr txBox="1">
            <a:spLocks/>
          </p:cNvSpPr>
          <p:nvPr/>
        </p:nvSpPr>
        <p:spPr>
          <a:xfrm>
            <a:off x="4139952" y="-27384"/>
            <a:ext cx="4331435"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000" b="1" dirty="0">
                <a:latin typeface="Tahoma" panose="020B0604030504040204" pitchFamily="34" charset="0"/>
                <a:ea typeface="Tahoma" panose="020B0604030504040204" pitchFamily="34" charset="0"/>
                <a:cs typeface="Tahoma" panose="020B0604030504040204" pitchFamily="34" charset="0"/>
              </a:rPr>
              <a:t>"גבורה" </a:t>
            </a:r>
            <a:br>
              <a:rPr lang="he-IL" sz="2000" dirty="0">
                <a:latin typeface="Tahoma" panose="020B0604030504040204" pitchFamily="34" charset="0"/>
                <a:ea typeface="Tahoma" panose="020B0604030504040204" pitchFamily="34" charset="0"/>
                <a:cs typeface="Tahoma" panose="020B0604030504040204" pitchFamily="34" charset="0"/>
              </a:rPr>
            </a:br>
            <a:r>
              <a:rPr lang="he-IL" sz="2000" dirty="0">
                <a:latin typeface="Tahoma" panose="020B0604030504040204" pitchFamily="34" charset="0"/>
                <a:ea typeface="Tahoma" panose="020B0604030504040204" pitchFamily="34" charset="0"/>
                <a:cs typeface="Tahoma" panose="020B0604030504040204" pitchFamily="34" charset="0"/>
              </a:rPr>
              <a:t>מילים: רועי קליין ז"ל</a:t>
            </a:r>
            <a:br>
              <a:rPr lang="he-IL" sz="2000" dirty="0">
                <a:latin typeface="Tahoma" panose="020B0604030504040204" pitchFamily="34" charset="0"/>
                <a:ea typeface="Tahoma" panose="020B0604030504040204" pitchFamily="34" charset="0"/>
                <a:cs typeface="Tahoma" panose="020B0604030504040204" pitchFamily="34" charset="0"/>
              </a:rPr>
            </a:br>
            <a:r>
              <a:rPr lang="he-IL" sz="2000" dirty="0">
                <a:latin typeface="Tahoma" panose="020B0604030504040204" pitchFamily="34" charset="0"/>
                <a:ea typeface="Tahoma" panose="020B0604030504040204" pitchFamily="34" charset="0"/>
                <a:cs typeface="Tahoma" panose="020B0604030504040204" pitchFamily="34" charset="0"/>
              </a:rPr>
              <a:t>לחן וביצוע: עמיר בניון</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2" name="מלבן 1"/>
          <p:cNvSpPr/>
          <p:nvPr/>
        </p:nvSpPr>
        <p:spPr>
          <a:xfrm>
            <a:off x="7668344" y="5661248"/>
            <a:ext cx="971600" cy="646331"/>
          </a:xfrm>
          <a:prstGeom prst="rect">
            <a:avLst/>
          </a:prstGeom>
        </p:spPr>
        <p:txBody>
          <a:bodyPr wrap="square">
            <a:spAutoFit/>
          </a:bodyPr>
          <a:lstStyle/>
          <a:p>
            <a:r>
              <a:rPr lang="he-IL" dirty="0">
                <a:hlinkClick r:id="rId3"/>
              </a:rPr>
              <a:t>"גבורה"</a:t>
            </a:r>
            <a:endParaRPr lang="he-IL" dirty="0"/>
          </a:p>
          <a:p>
            <a:endParaRPr lang="en-US" dirty="0"/>
          </a:p>
        </p:txBody>
      </p:sp>
      <p:sp>
        <p:nvSpPr>
          <p:cNvPr id="8" name="מציין מיקום תוכן 2"/>
          <p:cNvSpPr txBox="1">
            <a:spLocks/>
          </p:cNvSpPr>
          <p:nvPr/>
        </p:nvSpPr>
        <p:spPr>
          <a:xfrm>
            <a:off x="121156" y="5106462"/>
            <a:ext cx="3392822" cy="1507407"/>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he-IL" sz="1600" u="sng" dirty="0">
                <a:latin typeface="Tahoma" panose="020B0604030504040204" pitchFamily="34" charset="0"/>
                <a:ea typeface="Tahoma" panose="020B0604030504040204" pitchFamily="34" charset="0"/>
                <a:cs typeface="Tahoma" panose="020B0604030504040204" pitchFamily="34" charset="0"/>
              </a:rPr>
              <a:t>נאזין לשיר ונשיב על השאלות</a:t>
            </a:r>
            <a:r>
              <a:rPr lang="he-IL" sz="1600" dirty="0">
                <a:latin typeface="Tahoma" panose="020B0604030504040204" pitchFamily="34" charset="0"/>
                <a:ea typeface="Tahoma" panose="020B0604030504040204" pitchFamily="34" charset="0"/>
                <a:cs typeface="Tahoma" panose="020B0604030504040204" pitchFamily="34" charset="0"/>
              </a:rPr>
              <a:t>:</a:t>
            </a:r>
          </a:p>
          <a:p>
            <a:pPr marL="0" indent="0">
              <a:buFont typeface="Arial" pitchFamily="34" charset="0"/>
              <a:buNone/>
            </a:pPr>
            <a:endParaRPr lang="he-IL" sz="1000" dirty="0">
              <a:latin typeface="Tahoma" panose="020B0604030504040204" pitchFamily="34" charset="0"/>
              <a:ea typeface="Tahoma" panose="020B0604030504040204" pitchFamily="34" charset="0"/>
              <a:cs typeface="Tahoma" panose="020B0604030504040204" pitchFamily="34" charset="0"/>
            </a:endParaRPr>
          </a:p>
          <a:p>
            <a:r>
              <a:rPr lang="he-IL" sz="1600" dirty="0">
                <a:latin typeface="Tahoma" panose="020B0604030504040204" pitchFamily="34" charset="0"/>
                <a:ea typeface="Tahoma" panose="020B0604030504040204" pitchFamily="34" charset="0"/>
                <a:cs typeface="Tahoma" panose="020B0604030504040204" pitchFamily="34" charset="0"/>
              </a:rPr>
              <a:t>מהו יושר בעיני המפקד רועי?</a:t>
            </a:r>
          </a:p>
          <a:p>
            <a:r>
              <a:rPr lang="he-IL" sz="1600" dirty="0">
                <a:latin typeface="Tahoma" panose="020B0604030504040204" pitchFamily="34" charset="0"/>
                <a:ea typeface="Tahoma" panose="020B0604030504040204" pitchFamily="34" charset="0"/>
                <a:cs typeface="Tahoma" panose="020B0604030504040204" pitchFamily="34" charset="0"/>
              </a:rPr>
              <a:t>מה נאמר לגבי החסד והרחמים?</a:t>
            </a:r>
          </a:p>
          <a:p>
            <a:r>
              <a:rPr lang="he-IL" sz="1600" dirty="0">
                <a:latin typeface="Tahoma" panose="020B0604030504040204" pitchFamily="34" charset="0"/>
                <a:ea typeface="Tahoma" panose="020B0604030504040204" pitchFamily="34" charset="0"/>
                <a:cs typeface="Tahoma" panose="020B0604030504040204" pitchFamily="34" charset="0"/>
              </a:rPr>
              <a:t>מהי גבורה עפ"י שירו? </a:t>
            </a:r>
          </a:p>
          <a:p>
            <a:endParaRPr lang="he-IL" sz="1600" dirty="0">
              <a:latin typeface="Tahoma" panose="020B0604030504040204" pitchFamily="34" charset="0"/>
              <a:ea typeface="Tahoma" panose="020B0604030504040204" pitchFamily="34" charset="0"/>
              <a:cs typeface="Tahoma" panose="020B0604030504040204" pitchFamily="34" charset="0"/>
            </a:endParaRPr>
          </a:p>
        </p:txBody>
      </p:sp>
      <p:pic>
        <p:nvPicPr>
          <p:cNvPr id="9" name="תמונה 8"/>
          <p:cNvPicPr>
            <a:picLocks noChangeAspect="1"/>
          </p:cNvPicPr>
          <p:nvPr/>
        </p:nvPicPr>
        <p:blipFill>
          <a:blip r:embed="rId4"/>
          <a:stretch>
            <a:fillRect/>
          </a:stretch>
        </p:blipFill>
        <p:spPr>
          <a:xfrm>
            <a:off x="140860" y="161509"/>
            <a:ext cx="2402032" cy="1908213"/>
          </a:xfrm>
          <a:prstGeom prst="rect">
            <a:avLst/>
          </a:prstGeom>
        </p:spPr>
      </p:pic>
      <p:pic>
        <p:nvPicPr>
          <p:cNvPr id="10" name="תמונה 9"/>
          <p:cNvPicPr>
            <a:picLocks noChangeAspect="1"/>
          </p:cNvPicPr>
          <p:nvPr/>
        </p:nvPicPr>
        <p:blipFill>
          <a:blip r:embed="rId5"/>
          <a:stretch>
            <a:fillRect/>
          </a:stretch>
        </p:blipFill>
        <p:spPr>
          <a:xfrm>
            <a:off x="460013" y="2077475"/>
            <a:ext cx="1914193" cy="1766948"/>
          </a:xfrm>
          <a:prstGeom prst="rect">
            <a:avLst/>
          </a:prstGeom>
        </p:spPr>
      </p:pic>
    </p:spTree>
    <p:extLst>
      <p:ext uri="{BB962C8B-B14F-4D97-AF65-F5344CB8AC3E}">
        <p14:creationId xmlns:p14="http://schemas.microsoft.com/office/powerpoint/2010/main" val="2153532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70587" y="188640"/>
            <a:ext cx="7416824" cy="1143000"/>
          </a:xfrm>
        </p:spPr>
        <p:txBody>
          <a:bodyPr>
            <a:normAutofit/>
          </a:bodyPr>
          <a:lstStyle/>
          <a:p>
            <a:pPr algn="r"/>
            <a:r>
              <a:rPr lang="he-IL" sz="2000" dirty="0">
                <a:latin typeface="Tahoma" panose="020B0604030504040204" pitchFamily="34" charset="0"/>
                <a:ea typeface="Tahoma" panose="020B0604030504040204" pitchFamily="34" charset="0"/>
                <a:cs typeface="Tahoma" panose="020B0604030504040204" pitchFamily="34" charset="0"/>
              </a:rPr>
              <a:t>נכיר סיפור גבורה:</a:t>
            </a:r>
            <a:br>
              <a:rPr lang="he-IL" sz="2000" dirty="0">
                <a:latin typeface="Tahoma" panose="020B0604030504040204" pitchFamily="34" charset="0"/>
                <a:ea typeface="Tahoma" panose="020B0604030504040204" pitchFamily="34" charset="0"/>
                <a:cs typeface="Tahoma" panose="020B0604030504040204" pitchFamily="34" charset="0"/>
              </a:rPr>
            </a:br>
            <a:r>
              <a:rPr lang="he-IL" b="1" dirty="0">
                <a:latin typeface="Tahoma" panose="020B0604030504040204" pitchFamily="34" charset="0"/>
                <a:ea typeface="Tahoma" panose="020B0604030504040204" pitchFamily="34" charset="0"/>
                <a:cs typeface="Tahoma" panose="020B0604030504040204" pitchFamily="34" charset="0"/>
              </a:rPr>
              <a:t>רב סרן רועי קליין ז"ל</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תוכן 3"/>
          <p:cNvSpPr>
            <a:spLocks noGrp="1"/>
          </p:cNvSpPr>
          <p:nvPr>
            <p:ph sz="half" idx="2"/>
          </p:nvPr>
        </p:nvSpPr>
        <p:spPr>
          <a:xfrm>
            <a:off x="2628394" y="1124744"/>
            <a:ext cx="6130413" cy="1800200"/>
          </a:xfrm>
        </p:spPr>
        <p:txBody>
          <a:bodyPr>
            <a:normAutofit fontScale="25000" lnSpcReduction="20000"/>
          </a:bodyPr>
          <a:lstStyle/>
          <a:p>
            <a:pPr marL="0" indent="0">
              <a:buNone/>
            </a:pPr>
            <a:endParaRPr lang="he-IL"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r>
              <a:rPr lang="he-IL" sz="6800" b="1" dirty="0">
                <a:latin typeface="Tahoma" panose="020B0604030504040204" pitchFamily="34" charset="0"/>
                <a:ea typeface="Tahoma" panose="020B0604030504040204" pitchFamily="34" charset="0"/>
                <a:cs typeface="Tahoma" panose="020B0604030504040204" pitchFamily="34" charset="0"/>
              </a:rPr>
              <a:t>האחות, יפעת עפרון: "רועי היה איש צבא מבריק"</a:t>
            </a:r>
          </a:p>
          <a:p>
            <a:pPr marL="0" indent="0">
              <a:lnSpc>
                <a:spcPct val="120000"/>
              </a:lnSpc>
              <a:buNone/>
            </a:pPr>
            <a:r>
              <a:rPr lang="he-IL" sz="6800" dirty="0">
                <a:latin typeface="Tahoma" panose="020B0604030504040204" pitchFamily="34" charset="0"/>
                <a:ea typeface="Tahoma" panose="020B0604030504040204" pitchFamily="34" charset="0"/>
                <a:cs typeface="Tahoma" panose="020B0604030504040204" pitchFamily="34" charset="0"/>
              </a:rPr>
              <a:t>כשאני נזכרת באחי, אני חושבת שהוא היה גיבור בכל המובנים. אדם טוטאלי בכל דבר שעשה, אם זה בחיי הצבא, המשפחה, לימודי התורה והלימודים אקדמאיים אותם סיים בהצטיינות – </a:t>
            </a:r>
            <a:r>
              <a:rPr lang="he-IL" sz="6800" dirty="0" err="1">
                <a:latin typeface="Tahoma" panose="020B0604030504040204" pitchFamily="34" charset="0"/>
                <a:ea typeface="Tahoma" panose="020B0604030504040204" pitchFamily="34" charset="0"/>
                <a:cs typeface="Tahoma" panose="020B0604030504040204" pitchFamily="34" charset="0"/>
              </a:rPr>
              <a:t>הכל</a:t>
            </a:r>
            <a:r>
              <a:rPr lang="he-IL" sz="6800" dirty="0">
                <a:latin typeface="Tahoma" panose="020B0604030504040204" pitchFamily="34" charset="0"/>
                <a:ea typeface="Tahoma" panose="020B0604030504040204" pitchFamily="34" charset="0"/>
                <a:cs typeface="Tahoma" panose="020B0604030504040204" pitchFamily="34" charset="0"/>
              </a:rPr>
              <a:t> תוך חתירה למצוינות ובצניעות רבה. </a:t>
            </a:r>
          </a:p>
          <a:p>
            <a:pPr marL="0" indent="0">
              <a:lnSpc>
                <a:spcPct val="120000"/>
              </a:lnSpc>
              <a:buNone/>
            </a:pPr>
            <a:endParaRPr lang="he-IL" sz="6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he-IL" sz="6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he-IL" sz="3800" b="1" dirty="0"/>
          </a:p>
          <a:p>
            <a:pPr marL="0" indent="0">
              <a:buNone/>
            </a:pPr>
            <a:endParaRPr lang="he-IL" b="1" dirty="0"/>
          </a:p>
          <a:p>
            <a:pPr marL="0" indent="0">
              <a:buNone/>
            </a:pPr>
            <a:endParaRPr lang="he-IL" b="1" dirty="0"/>
          </a:p>
          <a:p>
            <a:endParaRPr lang="en-US" dirty="0"/>
          </a:p>
        </p:txBody>
      </p:sp>
      <p:pic>
        <p:nvPicPr>
          <p:cNvPr id="3" name="תמונה 2"/>
          <p:cNvPicPr>
            <a:picLocks noChangeAspect="1"/>
          </p:cNvPicPr>
          <p:nvPr/>
        </p:nvPicPr>
        <p:blipFill rotWithShape="1">
          <a:blip r:embed="rId3"/>
          <a:srcRect l="10686" r="11846"/>
          <a:stretch/>
        </p:blipFill>
        <p:spPr>
          <a:xfrm>
            <a:off x="155074" y="620688"/>
            <a:ext cx="2401924" cy="1911794"/>
          </a:xfrm>
          <a:prstGeom prst="rect">
            <a:avLst/>
          </a:prstGeom>
        </p:spPr>
      </p:pic>
      <p:sp>
        <p:nvSpPr>
          <p:cNvPr id="5" name="מציין מיקום תוכן 3"/>
          <p:cNvSpPr>
            <a:spLocks noGrp="1"/>
          </p:cNvSpPr>
          <p:nvPr>
            <p:ph sz="half" idx="2"/>
          </p:nvPr>
        </p:nvSpPr>
        <p:spPr>
          <a:xfrm>
            <a:off x="1043607" y="2636912"/>
            <a:ext cx="7715200" cy="3888432"/>
          </a:xfrm>
        </p:spPr>
        <p:txBody>
          <a:bodyPr>
            <a:normAutofit fontScale="25000" lnSpcReduction="20000"/>
          </a:bodyPr>
          <a:lstStyle/>
          <a:p>
            <a:pPr marL="0" indent="0" algn="just">
              <a:lnSpc>
                <a:spcPct val="120000"/>
              </a:lnSpc>
              <a:buNone/>
            </a:pPr>
            <a:r>
              <a:rPr lang="he-IL" sz="6800" dirty="0">
                <a:latin typeface="Tahoma" panose="020B0604030504040204" pitchFamily="34" charset="0"/>
                <a:ea typeface="Tahoma" panose="020B0604030504040204" pitchFamily="34" charset="0"/>
                <a:cs typeface="Tahoma" panose="020B0604030504040204" pitchFamily="34" charset="0"/>
              </a:rPr>
              <a:t>הגבורה שלו התבטאה בהחלטות שהוא קיבל ובאחריות הפיקודית שלו, אשר לא נבעו משום שיקולים זרים. אף פעם לא חשב מה אחרים יגידו, אלא ביצע את מה שנכון, מה שצריך היה להיעשות. גם המעשה שהביא למותו – הוא עשה אותו מתוך מחשבה. הוא פיקד ותכנן. לקח אחריות, גיבש החלטה וביצע אותה בזמן אמת.</a:t>
            </a:r>
          </a:p>
          <a:p>
            <a:pPr marL="0" indent="0" algn="just">
              <a:lnSpc>
                <a:spcPct val="120000"/>
              </a:lnSpc>
              <a:buNone/>
            </a:pPr>
            <a:r>
              <a:rPr lang="he-IL" sz="6800" dirty="0">
                <a:latin typeface="Tahoma" panose="020B0604030504040204" pitchFamily="34" charset="0"/>
                <a:ea typeface="Tahoma" panose="020B0604030504040204" pitchFamily="34" charset="0"/>
                <a:cs typeface="Tahoma" panose="020B0604030504040204" pitchFamily="34" charset="0"/>
              </a:rPr>
              <a:t>המורשת שרועי השאיר אחריו היא שתישא עליך ערכים, ותדע למה אתה עושה דברים ולמען מה. ושאם אתה בוחר לעשות משהו, תשקיע את כל כולך בזה, גם אם זה ייאלץ אותך לעבוד קשה. היה לו איזה משפט כזה שהוא תמיד אמר: 'קשה זה טוב'. כי יש איזו תחושת סיפוק שמתקבלת כשאתה עובד קשה למען דבר מסוים והוא יוצא מוצלח. ואני חושבת שזה היה המוטו שלו לכל לאורך חייו.</a:t>
            </a:r>
          </a:p>
          <a:p>
            <a:pPr marL="0" indent="0" algn="just">
              <a:lnSpc>
                <a:spcPct val="120000"/>
              </a:lnSpc>
              <a:buNone/>
            </a:pPr>
            <a:r>
              <a:rPr lang="he-IL" sz="6800" dirty="0">
                <a:latin typeface="Tahoma" panose="020B0604030504040204" pitchFamily="34" charset="0"/>
                <a:ea typeface="Tahoma" panose="020B0604030504040204" pitchFamily="34" charset="0"/>
                <a:cs typeface="Tahoma" panose="020B0604030504040204" pitchFamily="34" charset="0"/>
              </a:rPr>
              <a:t>רועי מסמל עבורי את ערך הגבורה. גבורה באה לידי ביטוי בכל דבר שנגע בו בחייו. ואם יש מסר שצריך לקחת ממנו ולהעביר הלאה הוא יהיה - תאמין במה שאתה עושה, תתרום למדינה ותעשה את זה על הצד הטוב ביותר. זה רועי".</a:t>
            </a:r>
          </a:p>
          <a:p>
            <a:pPr marL="0" indent="0" algn="just">
              <a:lnSpc>
                <a:spcPct val="120000"/>
              </a:lnSpc>
              <a:buNone/>
            </a:pPr>
            <a:endParaRPr lang="he-IL" sz="4000" dirty="0">
              <a:latin typeface="Tahoma" panose="020B0604030504040204" pitchFamily="34" charset="0"/>
              <a:ea typeface="Tahoma" panose="020B0604030504040204" pitchFamily="34" charset="0"/>
              <a:cs typeface="Tahoma" panose="020B0604030504040204" pitchFamily="34" charset="0"/>
            </a:endParaRPr>
          </a:p>
          <a:p>
            <a:pPr algn="just">
              <a:lnSpc>
                <a:spcPct val="120000"/>
              </a:lnSpc>
            </a:pPr>
            <a:r>
              <a:rPr lang="he-IL" sz="6800" dirty="0">
                <a:latin typeface="Tahoma" panose="020B0604030504040204" pitchFamily="34" charset="0"/>
                <a:ea typeface="Tahoma" panose="020B0604030504040204" pitchFamily="34" charset="0"/>
                <a:cs typeface="Tahoma" panose="020B0604030504040204" pitchFamily="34" charset="0"/>
              </a:rPr>
              <a:t>מהי גבורה לפי יפעת, אחותו של רועי קליין ז"ל?</a:t>
            </a:r>
          </a:p>
          <a:p>
            <a:pPr marL="0" indent="0" algn="just">
              <a:lnSpc>
                <a:spcPct val="120000"/>
              </a:lnSpc>
              <a:buNone/>
            </a:pPr>
            <a:endParaRPr lang="he-IL" sz="68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he-IL" sz="55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61522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2000" dirty="0">
                <a:latin typeface="Tahoma" panose="020B0604030504040204" pitchFamily="34" charset="0"/>
                <a:ea typeface="Tahoma" panose="020B0604030504040204" pitchFamily="34" charset="0"/>
                <a:cs typeface="Tahoma" panose="020B0604030504040204" pitchFamily="34" charset="0"/>
              </a:rPr>
              <a:t>נכיר סיפור גבורה:</a:t>
            </a:r>
            <a:br>
              <a:rPr lang="he-IL" b="1" dirty="0">
                <a:latin typeface="Tahoma" panose="020B0604030504040204" pitchFamily="34" charset="0"/>
                <a:ea typeface="Tahoma" panose="020B0604030504040204" pitchFamily="34" charset="0"/>
                <a:cs typeface="Tahoma" panose="020B0604030504040204" pitchFamily="34" charset="0"/>
              </a:rPr>
            </a:br>
            <a:r>
              <a:rPr lang="he-IL" b="1" dirty="0">
                <a:latin typeface="Tahoma" panose="020B0604030504040204" pitchFamily="34" charset="0"/>
                <a:ea typeface="Tahoma" panose="020B0604030504040204" pitchFamily="34" charset="0"/>
                <a:cs typeface="Tahoma" panose="020B0604030504040204" pitchFamily="34" charset="0"/>
              </a:rPr>
              <a:t>המרגל אלי כהן ז"ל</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תוכן 3"/>
          <p:cNvSpPr>
            <a:spLocks noGrp="1"/>
          </p:cNvSpPr>
          <p:nvPr>
            <p:ph sz="half" idx="2"/>
          </p:nvPr>
        </p:nvSpPr>
        <p:spPr>
          <a:xfrm>
            <a:off x="1115616" y="3356992"/>
            <a:ext cx="7577874" cy="3096344"/>
          </a:xfrm>
        </p:spPr>
        <p:txBody>
          <a:bodyPr>
            <a:normAutofit/>
          </a:bodyPr>
          <a:lstStyle/>
          <a:p>
            <a:pPr marL="0" indent="0">
              <a:lnSpc>
                <a:spcPct val="120000"/>
              </a:lnSpc>
              <a:buNone/>
            </a:pPr>
            <a:r>
              <a:rPr lang="he-IL" sz="1800" dirty="0">
                <a:latin typeface="Tahoma" panose="020B0604030504040204" pitchFamily="34" charset="0"/>
                <a:ea typeface="Tahoma" panose="020B0604030504040204" pitchFamily="34" charset="0"/>
                <a:cs typeface="Tahoma" panose="020B0604030504040204" pitchFamily="34" charset="0"/>
              </a:rPr>
              <a:t>בשלוש שנותיו בדמשק פעל בבדידות ובאומץ רב, פיתח </a:t>
            </a:r>
          </a:p>
          <a:p>
            <a:pPr marL="0" indent="0">
              <a:lnSpc>
                <a:spcPct val="120000"/>
              </a:lnSpc>
              <a:buNone/>
            </a:pPr>
            <a:r>
              <a:rPr lang="he-IL" sz="1800" dirty="0">
                <a:latin typeface="Tahoma" panose="020B0604030504040204" pitchFamily="34" charset="0"/>
                <a:ea typeface="Tahoma" panose="020B0604030504040204" pitchFamily="34" charset="0"/>
                <a:cs typeface="Tahoma" panose="020B0604030504040204" pitchFamily="34" charset="0"/>
              </a:rPr>
              <a:t>מערכת קשרים ענפה עם צמרת הממשלה והצבא הסורים, </a:t>
            </a:r>
          </a:p>
          <a:p>
            <a:pPr marL="0" indent="0">
              <a:lnSpc>
                <a:spcPct val="120000"/>
              </a:lnSpc>
              <a:buNone/>
            </a:pPr>
            <a:r>
              <a:rPr lang="he-IL" sz="1800" dirty="0">
                <a:latin typeface="Tahoma" panose="020B0604030504040204" pitchFamily="34" charset="0"/>
                <a:ea typeface="Tahoma" panose="020B0604030504040204" pitchFamily="34" charset="0"/>
                <a:cs typeface="Tahoma" panose="020B0604030504040204" pitchFamily="34" charset="0"/>
              </a:rPr>
              <a:t>והעביר למדינת ישראל מידע חיוני, שתרם רבות לניצחון צה"ל בכיבוש רמת הגולן במלחמת ששת הימים.</a:t>
            </a:r>
          </a:p>
          <a:p>
            <a:pPr marL="0" indent="0">
              <a:lnSpc>
                <a:spcPct val="120000"/>
              </a:lnSpc>
              <a:buNone/>
            </a:pPr>
            <a:r>
              <a:rPr lang="he-IL" sz="1800" dirty="0">
                <a:latin typeface="Tahoma" panose="020B0604030504040204" pitchFamily="34" charset="0"/>
                <a:ea typeface="Tahoma" panose="020B0604030504040204" pitchFamily="34" charset="0"/>
                <a:cs typeface="Tahoma" panose="020B0604030504040204" pitchFamily="34" charset="0"/>
              </a:rPr>
              <a:t>ב 1965 נתפס על ידי הסורים, והוצא להורג בתלייה בדמשק, וטרם הובא לקבר ישראל.</a:t>
            </a:r>
          </a:p>
          <a:p>
            <a:pPr marL="0" indent="0">
              <a:lnSpc>
                <a:spcPct val="120000"/>
              </a:lnSpc>
              <a:buNone/>
            </a:pPr>
            <a:r>
              <a:rPr lang="he-IL" sz="1800" dirty="0">
                <a:latin typeface="Tahoma" panose="020B0604030504040204" pitchFamily="34" charset="0"/>
                <a:ea typeface="Tahoma" panose="020B0604030504040204" pitchFamily="34" charset="0"/>
                <a:cs typeface="Tahoma" panose="020B0604030504040204" pitchFamily="34" charset="0"/>
              </a:rPr>
              <a:t>אלי כהן פעל בעוז וסיכן את נפשו בלב שטח האויב למען בטחונה של מדינת ישראל.  יהי זכרו ברוך. </a:t>
            </a:r>
          </a:p>
          <a:p>
            <a:endParaRPr lang="en-US" dirty="0"/>
          </a:p>
        </p:txBody>
      </p:sp>
      <p:pic>
        <p:nvPicPr>
          <p:cNvPr id="5" name="תמונה 4"/>
          <p:cNvPicPr>
            <a:picLocks noChangeAspect="1"/>
          </p:cNvPicPr>
          <p:nvPr/>
        </p:nvPicPr>
        <p:blipFill>
          <a:blip r:embed="rId3"/>
          <a:stretch>
            <a:fillRect/>
          </a:stretch>
        </p:blipFill>
        <p:spPr>
          <a:xfrm>
            <a:off x="388268" y="846138"/>
            <a:ext cx="2095500" cy="3200400"/>
          </a:xfrm>
          <a:prstGeom prst="rect">
            <a:avLst/>
          </a:prstGeom>
        </p:spPr>
      </p:pic>
      <p:sp>
        <p:nvSpPr>
          <p:cNvPr id="6" name="מציין מיקום תוכן 3"/>
          <p:cNvSpPr>
            <a:spLocks noGrp="1"/>
          </p:cNvSpPr>
          <p:nvPr>
            <p:ph sz="half" idx="2"/>
          </p:nvPr>
        </p:nvSpPr>
        <p:spPr>
          <a:xfrm>
            <a:off x="1410338" y="1417638"/>
            <a:ext cx="7283152" cy="2011361"/>
          </a:xfrm>
        </p:spPr>
        <p:txBody>
          <a:bodyPr>
            <a:normAutofit/>
          </a:bodyPr>
          <a:lstStyle/>
          <a:p>
            <a:pPr marL="0" indent="0">
              <a:lnSpc>
                <a:spcPct val="120000"/>
              </a:lnSpc>
              <a:buNone/>
            </a:pPr>
            <a:r>
              <a:rPr lang="he-IL" sz="1800" dirty="0">
                <a:latin typeface="Tahoma" panose="020B0604030504040204" pitchFamily="34" charset="0"/>
                <a:ea typeface="Tahoma" panose="020B0604030504040204" pitchFamily="34" charset="0"/>
                <a:cs typeface="Tahoma" panose="020B0604030504040204" pitchFamily="34" charset="0"/>
              </a:rPr>
              <a:t>אלי כהן עלה לארץ ממצריים בגיל 33.</a:t>
            </a:r>
          </a:p>
          <a:p>
            <a:pPr marL="0" indent="0">
              <a:lnSpc>
                <a:spcPct val="120000"/>
              </a:lnSpc>
              <a:buNone/>
            </a:pPr>
            <a:r>
              <a:rPr lang="he-IL" sz="1800" dirty="0">
                <a:latin typeface="Tahoma" panose="020B0604030504040204" pitchFamily="34" charset="0"/>
                <a:ea typeface="Tahoma" panose="020B0604030504040204" pitchFamily="34" charset="0"/>
                <a:cs typeface="Tahoma" panose="020B0604030504040204" pitchFamily="34" charset="0"/>
              </a:rPr>
              <a:t>הוא גויס למודיעין ואח"כ ל"מוסד" ונשלח לסוריה למשימה </a:t>
            </a:r>
          </a:p>
          <a:p>
            <a:pPr marL="0" indent="0">
              <a:lnSpc>
                <a:spcPct val="120000"/>
              </a:lnSpc>
              <a:buNone/>
            </a:pPr>
            <a:r>
              <a:rPr lang="he-IL" sz="1800" dirty="0">
                <a:latin typeface="Tahoma" panose="020B0604030504040204" pitchFamily="34" charset="0"/>
                <a:ea typeface="Tahoma" panose="020B0604030504040204" pitchFamily="34" charset="0"/>
                <a:cs typeface="Tahoma" panose="020B0604030504040204" pitchFamily="34" charset="0"/>
              </a:rPr>
              <a:t>חשאית תחת זהות בדויה.</a:t>
            </a:r>
          </a:p>
          <a:p>
            <a:pPr marL="0" indent="0">
              <a:lnSpc>
                <a:spcPct val="120000"/>
              </a:lnSpc>
              <a:buNone/>
            </a:pPr>
            <a:r>
              <a:rPr lang="he-IL" sz="1800" dirty="0">
                <a:latin typeface="Tahoma" panose="020B0604030504040204" pitchFamily="34" charset="0"/>
                <a:ea typeface="Tahoma" panose="020B0604030504040204" pitchFamily="34" charset="0"/>
                <a:cs typeface="Tahoma" panose="020B0604030504040204" pitchFamily="34" charset="0"/>
              </a:rPr>
              <a:t>הוא נקרא בכינוי : "האיש שלנו בדמשק" ונודע כאחד מגדולי </a:t>
            </a:r>
          </a:p>
          <a:p>
            <a:pPr marL="0" indent="0">
              <a:lnSpc>
                <a:spcPct val="120000"/>
              </a:lnSpc>
              <a:buNone/>
            </a:pPr>
            <a:r>
              <a:rPr lang="he-IL" sz="1800" dirty="0">
                <a:latin typeface="Tahoma" panose="020B0604030504040204" pitchFamily="34" charset="0"/>
                <a:ea typeface="Tahoma" panose="020B0604030504040204" pitchFamily="34" charset="0"/>
                <a:cs typeface="Tahoma" panose="020B0604030504040204" pitchFamily="34" charset="0"/>
              </a:rPr>
              <a:t>המרגלים של ישראל. </a:t>
            </a:r>
          </a:p>
          <a:p>
            <a:pPr marL="0" indent="0">
              <a:lnSpc>
                <a:spcPct val="120000"/>
              </a:lnSpc>
              <a:buNone/>
            </a:pPr>
            <a:endParaRPr lang="he-IL"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3973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70587" y="-171400"/>
            <a:ext cx="7416824" cy="1143000"/>
          </a:xfrm>
        </p:spPr>
        <p:txBody>
          <a:bodyPr>
            <a:normAutofit/>
          </a:bodyPr>
          <a:lstStyle/>
          <a:p>
            <a:pPr algn="r"/>
            <a:br>
              <a:rPr lang="he-IL" sz="2000" dirty="0">
                <a:latin typeface="Tahoma" panose="020B0604030504040204" pitchFamily="34" charset="0"/>
                <a:ea typeface="Tahoma" panose="020B0604030504040204" pitchFamily="34" charset="0"/>
                <a:cs typeface="Tahoma" panose="020B0604030504040204" pitchFamily="34" charset="0"/>
              </a:rPr>
            </a:br>
            <a:r>
              <a:rPr lang="he-IL" b="1" dirty="0">
                <a:latin typeface="Tahoma" panose="020B0604030504040204" pitchFamily="34" charset="0"/>
                <a:ea typeface="Tahoma" panose="020B0604030504040204" pitchFamily="34" charset="0"/>
                <a:cs typeface="Tahoma" panose="020B0604030504040204" pitchFamily="34" charset="0"/>
              </a:rPr>
              <a:t>מיהו גיבור?</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תוכן 3"/>
          <p:cNvSpPr>
            <a:spLocks noGrp="1"/>
          </p:cNvSpPr>
          <p:nvPr>
            <p:ph sz="half" idx="2"/>
          </p:nvPr>
        </p:nvSpPr>
        <p:spPr>
          <a:xfrm>
            <a:off x="1619672" y="908720"/>
            <a:ext cx="7139135" cy="2448272"/>
          </a:xfrm>
        </p:spPr>
        <p:txBody>
          <a:bodyPr>
            <a:normAutofit fontScale="25000" lnSpcReduction="20000"/>
          </a:bodyPr>
          <a:lstStyle/>
          <a:p>
            <a:pPr marL="0" indent="0">
              <a:buNone/>
            </a:pPr>
            <a:endParaRPr lang="he-IL"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r>
              <a:rPr lang="he-IL" sz="6800" dirty="0">
                <a:latin typeface="Tahoma" panose="020B0604030504040204" pitchFamily="34" charset="0"/>
                <a:ea typeface="Tahoma" panose="020B0604030504040204" pitchFamily="34" charset="0"/>
                <a:cs typeface="Tahoma" panose="020B0604030504040204" pitchFamily="34" charset="0"/>
              </a:rPr>
              <a:t>ביחידה זו עסקנו במושג "גבורה".</a:t>
            </a:r>
          </a:p>
          <a:p>
            <a:pPr marL="0" indent="0">
              <a:lnSpc>
                <a:spcPct val="120000"/>
              </a:lnSpc>
              <a:buNone/>
            </a:pPr>
            <a:r>
              <a:rPr lang="he-IL" sz="6800" dirty="0">
                <a:latin typeface="Tahoma" panose="020B0604030504040204" pitchFamily="34" charset="0"/>
                <a:ea typeface="Tahoma" panose="020B0604030504040204" pitchFamily="34" charset="0"/>
                <a:cs typeface="Tahoma" panose="020B0604030504040204" pitchFamily="34" charset="0"/>
              </a:rPr>
              <a:t>ראינו שבצה"ל מעניקים עיטורים לחיילים שמפגינים אומץ לב  וגבורה הכרנו סיפורי גבורה, ושירים שכתבו נופלים העוסקים בנושא.</a:t>
            </a:r>
          </a:p>
          <a:p>
            <a:pPr marL="0" indent="0">
              <a:lnSpc>
                <a:spcPct val="120000"/>
              </a:lnSpc>
              <a:buNone/>
            </a:pPr>
            <a:endParaRPr lang="he-IL" sz="40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he-IL" sz="6800" dirty="0">
                <a:latin typeface="Tahoma" panose="020B0604030504040204" pitchFamily="34" charset="0"/>
                <a:ea typeface="Tahoma" panose="020B0604030504040204" pitchFamily="34" charset="0"/>
                <a:cs typeface="Tahoma" panose="020B0604030504040204" pitchFamily="34" charset="0"/>
              </a:rPr>
              <a:t>מיהו גיבור, לדעתכם?</a:t>
            </a:r>
          </a:p>
          <a:p>
            <a:pPr>
              <a:lnSpc>
                <a:spcPct val="120000"/>
              </a:lnSpc>
            </a:pPr>
            <a:r>
              <a:rPr lang="he-IL" sz="6800" dirty="0">
                <a:latin typeface="Tahoma" panose="020B0604030504040204" pitchFamily="34" charset="0"/>
                <a:ea typeface="Tahoma" panose="020B0604030504040204" pitchFamily="34" charset="0"/>
                <a:cs typeface="Tahoma" panose="020B0604030504040204" pitchFamily="34" charset="0"/>
              </a:rPr>
              <a:t>על אלו מעשים אתם הייתם מעניקים צל"ש לחיילים? </a:t>
            </a:r>
          </a:p>
          <a:p>
            <a:pPr>
              <a:lnSpc>
                <a:spcPct val="120000"/>
              </a:lnSpc>
            </a:pPr>
            <a:r>
              <a:rPr lang="he-IL" sz="6800" dirty="0">
                <a:latin typeface="Tahoma" panose="020B0604030504040204" pitchFamily="34" charset="0"/>
                <a:ea typeface="Tahoma" panose="020B0604030504040204" pitchFamily="34" charset="0"/>
                <a:cs typeface="Tahoma" panose="020B0604030504040204" pitchFamily="34" charset="0"/>
              </a:rPr>
              <a:t>מדוע לדעתכם חשוב להכיר סיפורי גבורה? </a:t>
            </a:r>
          </a:p>
          <a:p>
            <a:pPr marL="0" indent="0">
              <a:lnSpc>
                <a:spcPct val="120000"/>
              </a:lnSpc>
              <a:buNone/>
            </a:pPr>
            <a:endParaRPr lang="he-IL" sz="68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he-IL" sz="68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r>
              <a:rPr lang="he-IL" sz="6800"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he-IL" sz="6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he-IL" sz="3800" b="1" dirty="0"/>
          </a:p>
          <a:p>
            <a:pPr marL="0" indent="0">
              <a:buNone/>
            </a:pPr>
            <a:endParaRPr lang="he-IL" b="1" dirty="0"/>
          </a:p>
          <a:p>
            <a:pPr marL="0" indent="0">
              <a:buNone/>
            </a:pPr>
            <a:endParaRPr lang="he-IL" b="1" dirty="0"/>
          </a:p>
          <a:p>
            <a:endParaRPr lang="en-US" dirty="0"/>
          </a:p>
        </p:txBody>
      </p:sp>
      <p:sp>
        <p:nvSpPr>
          <p:cNvPr id="5" name="מציין מיקום תוכן 3"/>
          <p:cNvSpPr>
            <a:spLocks noGrp="1"/>
          </p:cNvSpPr>
          <p:nvPr>
            <p:ph sz="half" idx="2"/>
          </p:nvPr>
        </p:nvSpPr>
        <p:spPr>
          <a:xfrm>
            <a:off x="683568" y="3645024"/>
            <a:ext cx="8219255" cy="2160240"/>
          </a:xfrm>
        </p:spPr>
        <p:txBody>
          <a:bodyPr>
            <a:normAutofit/>
          </a:bodyPr>
          <a:lstStyle/>
          <a:p>
            <a:pPr marL="0" indent="0">
              <a:lnSpc>
                <a:spcPct val="120000"/>
              </a:lnSpc>
              <a:buNone/>
            </a:pPr>
            <a:r>
              <a:rPr lang="he-IL" sz="1800" u="sng" dirty="0">
                <a:latin typeface="Tahoma" panose="020B0604030504040204" pitchFamily="34" charset="0"/>
                <a:ea typeface="Tahoma" panose="020B0604030504040204" pitchFamily="34" charset="0"/>
                <a:cs typeface="Tahoma" panose="020B0604030504040204" pitchFamily="34" charset="0"/>
              </a:rPr>
              <a:t>לסיום:</a:t>
            </a:r>
          </a:p>
          <a:p>
            <a:pPr marL="0" indent="0">
              <a:lnSpc>
                <a:spcPct val="120000"/>
              </a:lnSpc>
              <a:buNone/>
            </a:pPr>
            <a:r>
              <a:rPr lang="he-IL" sz="1800" b="1" dirty="0">
                <a:latin typeface="Tahoma" panose="020B0604030504040204" pitchFamily="34" charset="0"/>
                <a:ea typeface="Tahoma" panose="020B0604030504040204" pitchFamily="34" charset="0"/>
                <a:cs typeface="Tahoma" panose="020B0604030504040204" pitchFamily="34" charset="0"/>
              </a:rPr>
              <a:t>גבורה </a:t>
            </a:r>
            <a:r>
              <a:rPr lang="he-IL" sz="1800" dirty="0">
                <a:latin typeface="Tahoma" panose="020B0604030504040204" pitchFamily="34" charset="0"/>
                <a:ea typeface="Tahoma" panose="020B0604030504040204" pitchFamily="34" charset="0"/>
                <a:cs typeface="Tahoma" panose="020B0604030504040204" pitchFamily="34" charset="0"/>
              </a:rPr>
              <a:t>- מעלה אנושית המתבטאת לרוב בעשיית מעשה אומץ אל מול סכנות ותוך הקרבה עצמית (או נכונות לעשייה כזו).</a:t>
            </a:r>
          </a:p>
          <a:p>
            <a:pPr marL="0" indent="0">
              <a:lnSpc>
                <a:spcPct val="120000"/>
              </a:lnSpc>
              <a:buNone/>
            </a:pPr>
            <a:r>
              <a:rPr lang="he-IL" sz="1800" b="1" dirty="0">
                <a:latin typeface="Tahoma" panose="020B0604030504040204" pitchFamily="34" charset="0"/>
                <a:ea typeface="Tahoma" panose="020B0604030504040204" pitchFamily="34" charset="0"/>
                <a:cs typeface="Tahoma" panose="020B0604030504040204" pitchFamily="34" charset="0"/>
              </a:rPr>
              <a:t>מעשה גבורה </a:t>
            </a:r>
            <a:r>
              <a:rPr lang="he-IL" sz="1800" dirty="0">
                <a:latin typeface="Tahoma" panose="020B0604030504040204" pitchFamily="34" charset="0"/>
                <a:ea typeface="Tahoma" panose="020B0604030504040204" pitchFamily="34" charset="0"/>
                <a:cs typeface="Tahoma" panose="020B0604030504040204" pitchFamily="34" charset="0"/>
              </a:rPr>
              <a:t>- מעשה של בחירה ערכית, מעשה שבו האדם מתגבר על צרכים, על יצרים או על אינטרסים מידיים ומבצע פעולה לטובת הזולת או הכלל.</a:t>
            </a:r>
          </a:p>
          <a:p>
            <a:pPr marL="0" indent="0">
              <a:lnSpc>
                <a:spcPct val="120000"/>
              </a:lnSpc>
              <a:buNone/>
            </a:pPr>
            <a:endParaRPr lang="he-IL" sz="72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endParaRPr lang="he-IL" sz="4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he-IL" sz="55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he-IL" sz="55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027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70587" y="-171400"/>
            <a:ext cx="7416824" cy="1143000"/>
          </a:xfrm>
        </p:spPr>
        <p:txBody>
          <a:bodyPr>
            <a:normAutofit/>
          </a:bodyPr>
          <a:lstStyle/>
          <a:p>
            <a:pPr algn="r"/>
            <a:br>
              <a:rPr lang="he-IL" sz="2000" dirty="0">
                <a:latin typeface="Tahoma" panose="020B0604030504040204" pitchFamily="34" charset="0"/>
                <a:ea typeface="Tahoma" panose="020B0604030504040204" pitchFamily="34" charset="0"/>
                <a:cs typeface="Tahoma" panose="020B0604030504040204" pitchFamily="34" charset="0"/>
              </a:rPr>
            </a:br>
            <a:r>
              <a:rPr lang="he-IL" b="1" dirty="0">
                <a:latin typeface="Tahoma" panose="020B0604030504040204" pitchFamily="34" charset="0"/>
                <a:ea typeface="Tahoma" panose="020B0604030504040204" pitchFamily="34" charset="0"/>
                <a:cs typeface="Tahoma" panose="020B0604030504040204" pitchFamily="34" charset="0"/>
              </a:rPr>
              <a:t>גיבור - הארות</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תוכן 3"/>
          <p:cNvSpPr>
            <a:spLocks noGrp="1"/>
          </p:cNvSpPr>
          <p:nvPr>
            <p:ph sz="half" idx="2"/>
          </p:nvPr>
        </p:nvSpPr>
        <p:spPr>
          <a:xfrm>
            <a:off x="323528" y="1124744"/>
            <a:ext cx="8507287" cy="4896544"/>
          </a:xfrm>
        </p:spPr>
        <p:txBody>
          <a:bodyPr>
            <a:normAutofit fontScale="25000" lnSpcReduction="20000"/>
          </a:bodyPr>
          <a:lstStyle/>
          <a:p>
            <a:pPr marL="0" indent="0">
              <a:buNone/>
            </a:pPr>
            <a:endParaRPr lang="he-IL" sz="56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r>
              <a:rPr lang="he-IL" sz="5600" dirty="0">
                <a:latin typeface="Tahoma" panose="020B0604030504040204" pitchFamily="34" charset="0"/>
                <a:ea typeface="Tahoma" panose="020B0604030504040204" pitchFamily="34" charset="0"/>
                <a:cs typeface="Tahoma" panose="020B0604030504040204" pitchFamily="34" charset="0"/>
              </a:rPr>
              <a:t>•       </a:t>
            </a:r>
            <a:r>
              <a:rPr lang="he-IL" sz="6400" dirty="0">
                <a:latin typeface="Tahoma" panose="020B0604030504040204" pitchFamily="34" charset="0"/>
                <a:ea typeface="Tahoma" panose="020B0604030504040204" pitchFamily="34" charset="0"/>
                <a:cs typeface="Tahoma" panose="020B0604030504040204" pitchFamily="34" charset="0"/>
              </a:rPr>
              <a:t>גיבור יכול להיות אדם חזק מבחינה פיזית או אדם חלש מבחינה פיזית. לא כל גבורה </a:t>
            </a:r>
          </a:p>
          <a:p>
            <a:pPr marL="0" indent="0">
              <a:lnSpc>
                <a:spcPct val="120000"/>
              </a:lnSpc>
              <a:buNone/>
            </a:pPr>
            <a:r>
              <a:rPr lang="he-IL" sz="6400" dirty="0">
                <a:latin typeface="Tahoma" panose="020B0604030504040204" pitchFamily="34" charset="0"/>
                <a:ea typeface="Tahoma" panose="020B0604030504040204" pitchFamily="34" charset="0"/>
                <a:cs typeface="Tahoma" panose="020B0604030504040204" pitchFamily="34" charset="0"/>
              </a:rPr>
              <a:t>        דורשת כוח פיזי.</a:t>
            </a:r>
          </a:p>
          <a:p>
            <a:pPr marL="0" indent="0">
              <a:lnSpc>
                <a:spcPct val="120000"/>
              </a:lnSpc>
              <a:buNone/>
            </a:pPr>
            <a:r>
              <a:rPr lang="he-IL" sz="6400" dirty="0">
                <a:latin typeface="Tahoma" panose="020B0604030504040204" pitchFamily="34" charset="0"/>
                <a:ea typeface="Tahoma" panose="020B0604030504040204" pitchFamily="34" charset="0"/>
                <a:cs typeface="Tahoma" panose="020B0604030504040204" pitchFamily="34" charset="0"/>
              </a:rPr>
              <a:t>•       גיבור איננו אדם שאין בו פחד, כי אם אדם הכובש את פחדיו.</a:t>
            </a:r>
          </a:p>
          <a:p>
            <a:pPr marL="0" indent="0">
              <a:lnSpc>
                <a:spcPct val="120000"/>
              </a:lnSpc>
              <a:buNone/>
            </a:pPr>
            <a:r>
              <a:rPr lang="he-IL" sz="6400" dirty="0">
                <a:latin typeface="Tahoma" panose="020B0604030504040204" pitchFamily="34" charset="0"/>
                <a:ea typeface="Tahoma" panose="020B0604030504040204" pitchFamily="34" charset="0"/>
                <a:cs typeface="Tahoma" panose="020B0604030504040204" pitchFamily="34" charset="0"/>
              </a:rPr>
              <a:t>•       הגבורה דורשת אומץ, אבל לא כל אומץ הוא גבורה. ולא כל אמיץ הוא גיבור.</a:t>
            </a:r>
          </a:p>
          <a:p>
            <a:pPr marL="0" indent="0">
              <a:lnSpc>
                <a:spcPct val="120000"/>
              </a:lnSpc>
              <a:buNone/>
            </a:pPr>
            <a:r>
              <a:rPr lang="he-IL" sz="6400" dirty="0">
                <a:latin typeface="Tahoma" panose="020B0604030504040204" pitchFamily="34" charset="0"/>
                <a:ea typeface="Tahoma" panose="020B0604030504040204" pitchFamily="34" charset="0"/>
                <a:cs typeface="Tahoma" panose="020B0604030504040204" pitchFamily="34" charset="0"/>
              </a:rPr>
              <a:t>•       הגיבור דבק במטרתו, ואינו מוותר בקלות, למרות הקשיים שעומדים בדרכו.</a:t>
            </a:r>
          </a:p>
          <a:p>
            <a:pPr marL="0" indent="0">
              <a:lnSpc>
                <a:spcPct val="120000"/>
              </a:lnSpc>
              <a:buNone/>
            </a:pPr>
            <a:r>
              <a:rPr lang="he-IL" sz="6400" dirty="0">
                <a:latin typeface="Tahoma" panose="020B0604030504040204" pitchFamily="34" charset="0"/>
                <a:ea typeface="Tahoma" panose="020B0604030504040204" pitchFamily="34" charset="0"/>
                <a:cs typeface="Tahoma" panose="020B0604030504040204" pitchFamily="34" charset="0"/>
              </a:rPr>
              <a:t>•       גבורה - איננה תוקפנות.</a:t>
            </a:r>
          </a:p>
          <a:p>
            <a:pPr marL="0" indent="0">
              <a:lnSpc>
                <a:spcPct val="120000"/>
              </a:lnSpc>
              <a:buNone/>
            </a:pPr>
            <a:r>
              <a:rPr lang="he-IL" sz="6400" dirty="0">
                <a:latin typeface="Tahoma" panose="020B0604030504040204" pitchFamily="34" charset="0"/>
                <a:ea typeface="Tahoma" panose="020B0604030504040204" pitchFamily="34" charset="0"/>
                <a:cs typeface="Tahoma" panose="020B0604030504040204" pitchFamily="34" charset="0"/>
              </a:rPr>
              <a:t>•       גבורה שנועדה להגן יכולה להיות כרוכה באלימות, אבל אלימות איננה גבורה.</a:t>
            </a:r>
          </a:p>
          <a:p>
            <a:pPr marL="0" indent="0">
              <a:lnSpc>
                <a:spcPct val="120000"/>
              </a:lnSpc>
              <a:buNone/>
            </a:pPr>
            <a:r>
              <a:rPr lang="he-IL" sz="6400" dirty="0">
                <a:latin typeface="Tahoma" panose="020B0604030504040204" pitchFamily="34" charset="0"/>
                <a:ea typeface="Tahoma" panose="020B0604030504040204" pitchFamily="34" charset="0"/>
                <a:cs typeface="Tahoma" panose="020B0604030504040204" pitchFamily="34" charset="0"/>
              </a:rPr>
              <a:t>•       הגבורה מתגלה בתחומים שונים של החיים, ולא רק בשדה הקרב.</a:t>
            </a:r>
          </a:p>
          <a:p>
            <a:pPr marL="0" indent="0">
              <a:lnSpc>
                <a:spcPct val="120000"/>
              </a:lnSpc>
              <a:buNone/>
            </a:pPr>
            <a:r>
              <a:rPr lang="he-IL" sz="6400" dirty="0">
                <a:latin typeface="Tahoma" panose="020B0604030504040204" pitchFamily="34" charset="0"/>
                <a:ea typeface="Tahoma" panose="020B0604030504040204" pitchFamily="34" charset="0"/>
                <a:cs typeface="Tahoma" panose="020B0604030504040204" pitchFamily="34" charset="0"/>
              </a:rPr>
              <a:t>•       הגבורה דורשת שליטה עצמית (כיבוש היצר) והקרבה.</a:t>
            </a:r>
          </a:p>
          <a:p>
            <a:pPr marL="0" indent="0">
              <a:lnSpc>
                <a:spcPct val="120000"/>
              </a:lnSpc>
              <a:buNone/>
            </a:pPr>
            <a:r>
              <a:rPr lang="he-IL" sz="6400" dirty="0">
                <a:latin typeface="Tahoma" panose="020B0604030504040204" pitchFamily="34" charset="0"/>
                <a:ea typeface="Tahoma" panose="020B0604030504040204" pitchFamily="34" charset="0"/>
                <a:cs typeface="Tahoma" panose="020B0604030504040204" pitchFamily="34" charset="0"/>
              </a:rPr>
              <a:t>•       אדם מסוגל למעשה גבורה, אם הוא מאמין במטרה שלשמה הוא פועל.</a:t>
            </a:r>
          </a:p>
          <a:p>
            <a:pPr marL="0" indent="0">
              <a:lnSpc>
                <a:spcPct val="120000"/>
              </a:lnSpc>
              <a:buNone/>
            </a:pPr>
            <a:r>
              <a:rPr lang="he-IL" sz="6400" dirty="0">
                <a:latin typeface="Tahoma" panose="020B0604030504040204" pitchFamily="34" charset="0"/>
                <a:ea typeface="Tahoma" panose="020B0604030504040204" pitchFamily="34" charset="0"/>
                <a:cs typeface="Tahoma" panose="020B0604030504040204" pitchFamily="34" charset="0"/>
              </a:rPr>
              <a:t>•       הגבורה מתבטאת במעשים שנעשים למען הזולת, או תורמים לכלל. ואין בה אנוכיות.</a:t>
            </a:r>
          </a:p>
          <a:p>
            <a:pPr marL="0" indent="0">
              <a:lnSpc>
                <a:spcPct val="120000"/>
              </a:lnSpc>
              <a:buNone/>
            </a:pPr>
            <a:r>
              <a:rPr lang="he-IL" sz="6400" dirty="0">
                <a:latin typeface="Tahoma" panose="020B0604030504040204" pitchFamily="34" charset="0"/>
                <a:ea typeface="Tahoma" panose="020B0604030504040204" pitchFamily="34" charset="0"/>
                <a:cs typeface="Tahoma" panose="020B0604030504040204" pitchFamily="34" charset="0"/>
              </a:rPr>
              <a:t>•       הגבורה מותנית בצדקת המטרה שלמענה נלחמים. (אך על צדקת המטרה אפשר </a:t>
            </a:r>
          </a:p>
          <a:p>
            <a:pPr marL="0" indent="0">
              <a:lnSpc>
                <a:spcPct val="120000"/>
              </a:lnSpc>
              <a:buNone/>
            </a:pPr>
            <a:r>
              <a:rPr lang="he-IL" sz="6400" dirty="0">
                <a:latin typeface="Tahoma" panose="020B0604030504040204" pitchFamily="34" charset="0"/>
                <a:ea typeface="Tahoma" panose="020B0604030504040204" pitchFamily="34" charset="0"/>
                <a:cs typeface="Tahoma" panose="020B0604030504040204" pitchFamily="34" charset="0"/>
              </a:rPr>
              <a:t>        להתווכח).</a:t>
            </a:r>
          </a:p>
          <a:p>
            <a:pPr marL="0" indent="0">
              <a:lnSpc>
                <a:spcPct val="120000"/>
              </a:lnSpc>
              <a:buNone/>
            </a:pPr>
            <a:r>
              <a:rPr lang="he-IL" sz="6400" dirty="0">
                <a:latin typeface="Tahoma" panose="020B0604030504040204" pitchFamily="34" charset="0"/>
                <a:ea typeface="Tahoma" panose="020B0604030504040204" pitchFamily="34" charset="0"/>
                <a:cs typeface="Tahoma" panose="020B0604030504040204" pitchFamily="34" charset="0"/>
              </a:rPr>
              <a:t>•       לא כל מעשה גבורה מסתיים בניצחון. גיבורים - לעתים מצליחים להשיג את מטרתם, </a:t>
            </a:r>
          </a:p>
          <a:p>
            <a:pPr marL="0" indent="0">
              <a:lnSpc>
                <a:spcPct val="120000"/>
              </a:lnSpc>
              <a:buNone/>
            </a:pPr>
            <a:r>
              <a:rPr lang="he-IL" sz="6400" dirty="0">
                <a:latin typeface="Tahoma" panose="020B0604030504040204" pitchFamily="34" charset="0"/>
                <a:ea typeface="Tahoma" panose="020B0604030504040204" pitchFamily="34" charset="0"/>
                <a:cs typeface="Tahoma" panose="020B0604030504040204" pitchFamily="34" charset="0"/>
              </a:rPr>
              <a:t>        ולעתים נכשלים. אבל כל מעשה של גבורה הוא ניצחון של הרוח האנושית.</a:t>
            </a:r>
          </a:p>
          <a:p>
            <a:pPr marL="0" indent="0">
              <a:lnSpc>
                <a:spcPct val="120000"/>
              </a:lnSpc>
              <a:buNone/>
            </a:pPr>
            <a:endParaRPr lang="he-IL" sz="6800"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r>
              <a:rPr lang="he-IL" sz="6800"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he-IL" sz="6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he-IL" sz="3800" b="1" dirty="0"/>
          </a:p>
          <a:p>
            <a:pPr marL="0" indent="0">
              <a:buNone/>
            </a:pPr>
            <a:endParaRPr lang="he-IL" b="1" dirty="0"/>
          </a:p>
          <a:p>
            <a:pPr marL="0" indent="0">
              <a:buNone/>
            </a:pPr>
            <a:endParaRPr lang="he-IL" b="1" dirty="0"/>
          </a:p>
          <a:p>
            <a:endParaRPr lang="en-US" dirty="0"/>
          </a:p>
        </p:txBody>
      </p:sp>
    </p:spTree>
    <p:extLst>
      <p:ext uri="{BB962C8B-B14F-4D97-AF65-F5344CB8AC3E}">
        <p14:creationId xmlns:p14="http://schemas.microsoft.com/office/powerpoint/2010/main" val="532199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latin typeface="Tahoma" panose="020B0604030504040204" pitchFamily="34" charset="0"/>
                <a:ea typeface="Tahoma" panose="020B0604030504040204" pitchFamily="34" charset="0"/>
                <a:cs typeface="Tahoma" panose="020B0604030504040204" pitchFamily="34" charset="0"/>
              </a:rPr>
              <a:t>יום הזיכרון בשבילי</a:t>
            </a:r>
          </a:p>
        </p:txBody>
      </p:sp>
      <p:sp>
        <p:nvSpPr>
          <p:cNvPr id="4" name="מציין מיקום תוכן 3"/>
          <p:cNvSpPr>
            <a:spLocks noGrp="1"/>
          </p:cNvSpPr>
          <p:nvPr>
            <p:ph sz="half" idx="2"/>
          </p:nvPr>
        </p:nvSpPr>
        <p:spPr>
          <a:xfrm>
            <a:off x="825584" y="1453612"/>
            <a:ext cx="7859216" cy="4525963"/>
          </a:xfrm>
        </p:spPr>
        <p:txBody>
          <a:bodyPr/>
          <a:lstStyle/>
          <a:p>
            <a:pPr marL="0" indent="0">
              <a:buNone/>
            </a:pPr>
            <a:r>
              <a:rPr lang="he-IL" u="sng" dirty="0">
                <a:latin typeface="Tahoma" panose="020B0604030504040204" pitchFamily="34" charset="0"/>
                <a:ea typeface="Tahoma" panose="020B0604030504040204" pitchFamily="34" charset="0"/>
                <a:cs typeface="Tahoma" panose="020B0604030504040204" pitchFamily="34" charset="0"/>
              </a:rPr>
              <a:t>התייחסו אל 3 השאלות הבאות</a:t>
            </a:r>
            <a:r>
              <a:rPr lang="he-IL" dirty="0">
                <a:latin typeface="Tahoma" panose="020B0604030504040204" pitchFamily="34" charset="0"/>
                <a:ea typeface="Tahoma" panose="020B0604030504040204" pitchFamily="34" charset="0"/>
                <a:cs typeface="Tahoma" panose="020B0604030504040204" pitchFamily="34" charset="0"/>
              </a:rPr>
              <a:t>:</a:t>
            </a:r>
          </a:p>
          <a:p>
            <a:r>
              <a:rPr lang="he-IL" dirty="0">
                <a:latin typeface="Tahoma" panose="020B0604030504040204" pitchFamily="34" charset="0"/>
                <a:ea typeface="Tahoma" panose="020B0604030504040204" pitchFamily="34" charset="0"/>
                <a:cs typeface="Tahoma" panose="020B0604030504040204" pitchFamily="34" charset="0"/>
              </a:rPr>
              <a:t>על מה אני חושב בצפירה?</a:t>
            </a:r>
          </a:p>
          <a:p>
            <a:pPr marL="0" indent="0">
              <a:buNone/>
            </a:pPr>
            <a:endParaRPr lang="he-IL" sz="1400" dirty="0">
              <a:latin typeface="Tahoma" panose="020B0604030504040204" pitchFamily="34" charset="0"/>
              <a:ea typeface="Tahoma" panose="020B0604030504040204" pitchFamily="34" charset="0"/>
              <a:cs typeface="Tahoma" panose="020B0604030504040204" pitchFamily="34" charset="0"/>
            </a:endParaRPr>
          </a:p>
          <a:p>
            <a:r>
              <a:rPr lang="he-IL" dirty="0">
                <a:latin typeface="Tahoma" panose="020B0604030504040204" pitchFamily="34" charset="0"/>
                <a:ea typeface="Tahoma" panose="020B0604030504040204" pitchFamily="34" charset="0"/>
                <a:cs typeface="Tahoma" panose="020B0604030504040204" pitchFamily="34" charset="0"/>
              </a:rPr>
              <a:t>יום הזיכרון בשבילי הוא...</a:t>
            </a:r>
          </a:p>
          <a:p>
            <a:pPr marL="0" indent="0">
              <a:buNone/>
            </a:pPr>
            <a:endParaRPr lang="he-IL" sz="1400" dirty="0">
              <a:latin typeface="Tahoma" panose="020B0604030504040204" pitchFamily="34" charset="0"/>
              <a:ea typeface="Tahoma" panose="020B0604030504040204" pitchFamily="34" charset="0"/>
              <a:cs typeface="Tahoma" panose="020B0604030504040204" pitchFamily="34" charset="0"/>
            </a:endParaRPr>
          </a:p>
          <a:p>
            <a:r>
              <a:rPr lang="he-IL" dirty="0">
                <a:latin typeface="Tahoma" panose="020B0604030504040204" pitchFamily="34" charset="0"/>
                <a:ea typeface="Tahoma" panose="020B0604030504040204" pitchFamily="34" charset="0"/>
                <a:cs typeface="Tahoma" panose="020B0604030504040204" pitchFamily="34" charset="0"/>
              </a:rPr>
              <a:t>מישהו שאני מכיר או שאני יודע עליו שנפל בפעילות מבצעית. מי היה? מה ייחד אותו? מה אהב? מתי ואיך נפל?</a:t>
            </a:r>
          </a:p>
        </p:txBody>
      </p:sp>
    </p:spTree>
    <p:extLst>
      <p:ext uri="{BB962C8B-B14F-4D97-AF65-F5344CB8AC3E}">
        <p14:creationId xmlns:p14="http://schemas.microsoft.com/office/powerpoint/2010/main" val="4202581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BAFFA9-E306-445B-B45D-001D1369D9F8}"/>
              </a:ext>
            </a:extLst>
          </p:cNvPr>
          <p:cNvSpPr>
            <a:spLocks noGrp="1"/>
          </p:cNvSpPr>
          <p:nvPr>
            <p:ph type="title"/>
          </p:nvPr>
        </p:nvSpPr>
        <p:spPr>
          <a:xfrm>
            <a:off x="457200" y="-27384"/>
            <a:ext cx="8229600" cy="1143000"/>
          </a:xfrm>
        </p:spPr>
        <p:txBody>
          <a:bodyPr>
            <a:normAutofit/>
          </a:bodyPr>
          <a:lstStyle/>
          <a:p>
            <a:r>
              <a:rPr lang="he-IL" b="1" dirty="0">
                <a:latin typeface="Tahoma" panose="020B0604030504040204" pitchFamily="34" charset="0"/>
                <a:ea typeface="Tahoma" panose="020B0604030504040204" pitchFamily="34" charset="0"/>
                <a:cs typeface="Tahoma" panose="020B0604030504040204" pitchFamily="34" charset="0"/>
              </a:rPr>
              <a:t>שני ימי זיכרון לעם אחד</a:t>
            </a:r>
          </a:p>
        </p:txBody>
      </p:sp>
      <p:sp>
        <p:nvSpPr>
          <p:cNvPr id="7" name="מציין מיקום תוכן 6">
            <a:extLst>
              <a:ext uri="{FF2B5EF4-FFF2-40B4-BE49-F238E27FC236}">
                <a16:creationId xmlns:a16="http://schemas.microsoft.com/office/drawing/2014/main" id="{862E2D66-F718-4702-B4C2-76D4E1147C77}"/>
              </a:ext>
            </a:extLst>
          </p:cNvPr>
          <p:cNvSpPr>
            <a:spLocks noGrp="1"/>
          </p:cNvSpPr>
          <p:nvPr>
            <p:ph sz="half" idx="2"/>
          </p:nvPr>
        </p:nvSpPr>
        <p:spPr>
          <a:xfrm>
            <a:off x="1547664" y="1052736"/>
            <a:ext cx="5338936" cy="5400600"/>
          </a:xfrm>
        </p:spPr>
        <p:txBody>
          <a:bodyPr>
            <a:normAutofit fontScale="25000" lnSpcReduction="20000"/>
          </a:bodyPr>
          <a:lstStyle/>
          <a:p>
            <a:pPr marL="0" indent="0">
              <a:lnSpc>
                <a:spcPct val="120000"/>
              </a:lnSpc>
              <a:buNone/>
            </a:pPr>
            <a:r>
              <a:rPr lang="he-IL" sz="8000" dirty="0">
                <a:latin typeface="Tahoma" panose="020B0604030504040204" pitchFamily="34" charset="0"/>
                <a:ea typeface="Tahoma" panose="020B0604030504040204" pitchFamily="34" charset="0"/>
                <a:cs typeface="Tahoma" panose="020B0604030504040204" pitchFamily="34" charset="0"/>
              </a:rPr>
              <a:t>שני ימי זיכרון לבני עם אחד</a:t>
            </a:r>
          </a:p>
          <a:p>
            <a:pPr marL="0" indent="0">
              <a:lnSpc>
                <a:spcPct val="120000"/>
              </a:lnSpc>
              <a:buNone/>
            </a:pPr>
            <a:r>
              <a:rPr lang="he-IL" sz="8000" dirty="0">
                <a:latin typeface="Tahoma" panose="020B0604030504040204" pitchFamily="34" charset="0"/>
                <a:ea typeface="Tahoma" panose="020B0604030504040204" pitchFamily="34" charset="0"/>
                <a:cs typeface="Tahoma" panose="020B0604030504040204" pitchFamily="34" charset="0"/>
              </a:rPr>
              <a:t>לאלה שחלמו ולא זכו.</a:t>
            </a:r>
          </a:p>
          <a:p>
            <a:pPr marL="0" indent="0">
              <a:lnSpc>
                <a:spcPct val="120000"/>
              </a:lnSpc>
              <a:buNone/>
            </a:pPr>
            <a:r>
              <a:rPr lang="he-IL" sz="8000" dirty="0">
                <a:latin typeface="Tahoma" panose="020B0604030504040204" pitchFamily="34" charset="0"/>
                <a:ea typeface="Tahoma" panose="020B0604030504040204" pitchFamily="34" charset="0"/>
                <a:cs typeface="Tahoma" panose="020B0604030504040204" pitchFamily="34" charset="0"/>
              </a:rPr>
              <a:t>ולאלה שהגשימו ונתנו את הזכות.</a:t>
            </a:r>
          </a:p>
          <a:p>
            <a:pPr marL="0" indent="0">
              <a:lnSpc>
                <a:spcPct val="120000"/>
              </a:lnSpc>
              <a:buNone/>
            </a:pPr>
            <a:r>
              <a:rPr lang="he-IL" sz="8000" dirty="0">
                <a:latin typeface="Tahoma" panose="020B0604030504040204" pitchFamily="34" charset="0"/>
                <a:ea typeface="Tahoma" panose="020B0604030504040204" pitchFamily="34" charset="0"/>
                <a:cs typeface="Tahoma" panose="020B0604030504040204" pitchFamily="34" charset="0"/>
              </a:rPr>
              <a:t>ואם יתגנב הספק-האם כדאי?!</a:t>
            </a:r>
          </a:p>
          <a:p>
            <a:pPr marL="0" indent="0">
              <a:lnSpc>
                <a:spcPct val="120000"/>
              </a:lnSpc>
              <a:buNone/>
            </a:pPr>
            <a:r>
              <a:rPr lang="he-IL" sz="8000" dirty="0">
                <a:latin typeface="Tahoma" panose="020B0604030504040204" pitchFamily="34" charset="0"/>
                <a:ea typeface="Tahoma" panose="020B0604030504040204" pitchFamily="34" charset="0"/>
                <a:cs typeface="Tahoma" panose="020B0604030504040204" pitchFamily="34" charset="0"/>
              </a:rPr>
              <a:t>ואם תעלה השאלה-עד מתי?!</a:t>
            </a:r>
          </a:p>
          <a:p>
            <a:pPr marL="0" indent="0">
              <a:lnSpc>
                <a:spcPct val="120000"/>
              </a:lnSpc>
              <a:buNone/>
            </a:pPr>
            <a:r>
              <a:rPr lang="he-IL" sz="8000" dirty="0">
                <a:latin typeface="Tahoma" panose="020B0604030504040204" pitchFamily="34" charset="0"/>
                <a:ea typeface="Tahoma" panose="020B0604030504040204" pitchFamily="34" charset="0"/>
                <a:cs typeface="Tahoma" panose="020B0604030504040204" pitchFamily="34" charset="0"/>
              </a:rPr>
              <a:t>ואם יתערער הביטחון- לשם מה?!</a:t>
            </a:r>
          </a:p>
          <a:p>
            <a:pPr marL="0" indent="0">
              <a:lnSpc>
                <a:spcPct val="120000"/>
              </a:lnSpc>
              <a:buNone/>
            </a:pPr>
            <a:r>
              <a:rPr lang="he-IL" sz="8000" dirty="0">
                <a:latin typeface="Tahoma" panose="020B0604030504040204" pitchFamily="34" charset="0"/>
                <a:ea typeface="Tahoma" panose="020B0604030504040204" pitchFamily="34" charset="0"/>
                <a:cs typeface="Tahoma" panose="020B0604030504040204" pitchFamily="34" charset="0"/>
              </a:rPr>
              <a:t>וגם אם יעלה השכול, באין ניחומים וימיס לבבות-</a:t>
            </a:r>
          </a:p>
          <a:p>
            <a:pPr marL="0" indent="0">
              <a:lnSpc>
                <a:spcPct val="120000"/>
              </a:lnSpc>
              <a:buNone/>
            </a:pPr>
            <a:r>
              <a:rPr lang="he-IL" sz="8000" dirty="0">
                <a:latin typeface="Tahoma" panose="020B0604030504040204" pitchFamily="34" charset="0"/>
                <a:ea typeface="Tahoma" panose="020B0604030504040204" pitchFamily="34" charset="0"/>
                <a:cs typeface="Tahoma" panose="020B0604030504040204" pitchFamily="34" charset="0"/>
              </a:rPr>
              <a:t>יקומו שני ימי זיכרון בקדושתם</a:t>
            </a:r>
          </a:p>
          <a:p>
            <a:pPr marL="0" indent="0">
              <a:lnSpc>
                <a:spcPct val="120000"/>
              </a:lnSpc>
              <a:buNone/>
            </a:pPr>
            <a:r>
              <a:rPr lang="he-IL" sz="8000" dirty="0">
                <a:latin typeface="Tahoma" panose="020B0604030504040204" pitchFamily="34" charset="0"/>
                <a:ea typeface="Tahoma" panose="020B0604030504040204" pitchFamily="34" charset="0"/>
                <a:cs typeface="Tahoma" panose="020B0604030504040204" pitchFamily="34" charset="0"/>
              </a:rPr>
              <a:t>ויתאחדו עמוד העשן ועמוד האש בזעקתם.</a:t>
            </a:r>
          </a:p>
          <a:p>
            <a:pPr marL="0" indent="0">
              <a:lnSpc>
                <a:spcPct val="120000"/>
              </a:lnSpc>
              <a:buNone/>
            </a:pPr>
            <a:r>
              <a:rPr lang="he-IL" sz="8000" dirty="0">
                <a:latin typeface="Tahoma" panose="020B0604030504040204" pitchFamily="34" charset="0"/>
                <a:ea typeface="Tahoma" panose="020B0604030504040204" pitchFamily="34" charset="0"/>
                <a:cs typeface="Tahoma" panose="020B0604030504040204" pitchFamily="34" charset="0"/>
              </a:rPr>
              <a:t>דמנו לא הפקר!!!</a:t>
            </a:r>
          </a:p>
          <a:p>
            <a:pPr marL="0" indent="0">
              <a:lnSpc>
                <a:spcPct val="120000"/>
              </a:lnSpc>
              <a:buNone/>
            </a:pPr>
            <a:r>
              <a:rPr lang="he-IL" sz="8000" dirty="0">
                <a:latin typeface="Tahoma" panose="020B0604030504040204" pitchFamily="34" charset="0"/>
                <a:ea typeface="Tahoma" panose="020B0604030504040204" pitchFamily="34" charset="0"/>
                <a:cs typeface="Tahoma" panose="020B0604030504040204" pitchFamily="34" charset="0"/>
              </a:rPr>
              <a:t>אנו נלחם על זכותנו לחיות.</a:t>
            </a:r>
          </a:p>
          <a:p>
            <a:pPr marL="0" indent="0">
              <a:lnSpc>
                <a:spcPct val="120000"/>
              </a:lnSpc>
              <a:buNone/>
            </a:pPr>
            <a:r>
              <a:rPr lang="he-IL" sz="8000" dirty="0">
                <a:latin typeface="Tahoma" panose="020B0604030504040204" pitchFamily="34" charset="0"/>
                <a:ea typeface="Tahoma" panose="020B0604030504040204" pitchFamily="34" charset="0"/>
                <a:cs typeface="Tahoma" panose="020B0604030504040204" pitchFamily="34" charset="0"/>
              </a:rPr>
              <a:t>אנו נלחם על זכותנו למולדת.</a:t>
            </a:r>
          </a:p>
          <a:p>
            <a:pPr marL="0" indent="0">
              <a:lnSpc>
                <a:spcPct val="120000"/>
              </a:lnSpc>
              <a:buNone/>
            </a:pPr>
            <a:r>
              <a:rPr lang="he-IL" sz="8000" dirty="0">
                <a:latin typeface="Tahoma" panose="020B0604030504040204" pitchFamily="34" charset="0"/>
                <a:ea typeface="Tahoma" panose="020B0604030504040204" pitchFamily="34" charset="0"/>
                <a:cs typeface="Tahoma" panose="020B0604030504040204" pitchFamily="34" charset="0"/>
              </a:rPr>
              <a:t>אנו נלחם על זכותנו לשלום.</a:t>
            </a:r>
          </a:p>
          <a:p>
            <a:pPr marL="0" indent="0">
              <a:lnSpc>
                <a:spcPct val="120000"/>
              </a:lnSpc>
              <a:buNone/>
            </a:pPr>
            <a:r>
              <a:rPr lang="he-IL" sz="8000" dirty="0">
                <a:latin typeface="Tahoma" panose="020B0604030504040204" pitchFamily="34" charset="0"/>
                <a:ea typeface="Tahoma" panose="020B0604030504040204" pitchFamily="34" charset="0"/>
                <a:cs typeface="Tahoma" panose="020B0604030504040204" pitchFamily="34" charset="0"/>
              </a:rPr>
              <a:t>אלה ואלה – במותם ציוו לנו את החיים!!!</a:t>
            </a:r>
          </a:p>
          <a:p>
            <a:pPr marL="0" indent="0">
              <a:lnSpc>
                <a:spcPct val="170000"/>
              </a:lnSpc>
              <a:buNone/>
            </a:pPr>
            <a:endParaRPr lang="he-IL" dirty="0"/>
          </a:p>
        </p:txBody>
      </p:sp>
    </p:spTree>
    <p:extLst>
      <p:ext uri="{BB962C8B-B14F-4D97-AF65-F5344CB8AC3E}">
        <p14:creationId xmlns:p14="http://schemas.microsoft.com/office/powerpoint/2010/main" val="363771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95536" y="1700808"/>
            <a:ext cx="8229600" cy="4165923"/>
          </a:xfrm>
        </p:spPr>
        <p:txBody>
          <a:bodyPr>
            <a:normAutofit/>
          </a:bodyPr>
          <a:lstStyle/>
          <a:p>
            <a:pPr marL="0" indent="0" algn="just">
              <a:buNone/>
            </a:pPr>
            <a:r>
              <a:rPr lang="he-IL" u="sng" dirty="0">
                <a:latin typeface="Tahoma" panose="020B0604030504040204" pitchFamily="34" charset="0"/>
                <a:ea typeface="Tahoma" panose="020B0604030504040204" pitchFamily="34" charset="0"/>
                <a:cs typeface="Tahoma" panose="020B0604030504040204" pitchFamily="34" charset="0"/>
              </a:rPr>
              <a:t>לפני שבוע </a:t>
            </a:r>
            <a:r>
              <a:rPr lang="he-IL" dirty="0">
                <a:latin typeface="Tahoma" panose="020B0604030504040204" pitchFamily="34" charset="0"/>
                <a:ea typeface="Tahoma" panose="020B0604030504040204" pitchFamily="34" charset="0"/>
                <a:cs typeface="Tahoma" panose="020B0604030504040204" pitchFamily="34" charset="0"/>
              </a:rPr>
              <a:t>- </a:t>
            </a:r>
            <a:r>
              <a:rPr lang="he-IL" sz="2800" dirty="0">
                <a:latin typeface="Tahoma" panose="020B0604030504040204" pitchFamily="34" charset="0"/>
                <a:ea typeface="Tahoma" panose="020B0604030504040204" pitchFamily="34" charset="0"/>
                <a:cs typeface="Tahoma" panose="020B0604030504040204" pitchFamily="34" charset="0"/>
              </a:rPr>
              <a:t>ניצולי שואה לוחשים סיפורי זוועה ומתוך הדממה והכאב עולה התחושה  הקשה של עם נרדף באין מולדת, דמו הפקר והוא חסר אונים וחסר תקווה.</a:t>
            </a:r>
          </a:p>
          <a:p>
            <a:pPr marL="0" indent="0" algn="just">
              <a:buNone/>
            </a:pPr>
            <a:endParaRPr lang="he-IL" sz="1400" u="sng"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he-IL" u="sng" dirty="0">
                <a:latin typeface="Tahoma" panose="020B0604030504040204" pitchFamily="34" charset="0"/>
                <a:ea typeface="Tahoma" panose="020B0604030504040204" pitchFamily="34" charset="0"/>
                <a:cs typeface="Tahoma" panose="020B0604030504040204" pitchFamily="34" charset="0"/>
              </a:rPr>
              <a:t>היום </a:t>
            </a:r>
            <a:r>
              <a:rPr lang="he-IL" dirty="0">
                <a:latin typeface="Tahoma" panose="020B0604030504040204" pitchFamily="34" charset="0"/>
                <a:ea typeface="Tahoma" panose="020B0604030504040204" pitchFamily="34" charset="0"/>
                <a:cs typeface="Tahoma" panose="020B0604030504040204" pitchFamily="34" charset="0"/>
              </a:rPr>
              <a:t>- </a:t>
            </a:r>
            <a:r>
              <a:rPr lang="he-IL" sz="2800" dirty="0">
                <a:latin typeface="Tahoma" panose="020B0604030504040204" pitchFamily="34" charset="0"/>
                <a:ea typeface="Tahoma" panose="020B0604030504040204" pitchFamily="34" charset="0"/>
                <a:cs typeface="Tahoma" panose="020B0604030504040204" pitchFamily="34" charset="0"/>
              </a:rPr>
              <a:t>נערים זקופים, בוגרים טרם זמנם, מספרים בדממה ובכאב על חברים שנפלו - נשקם בידם ודמם מרווה עפר מולדת - מלאי תקווה.</a:t>
            </a:r>
          </a:p>
        </p:txBody>
      </p:sp>
      <p:sp>
        <p:nvSpPr>
          <p:cNvPr id="5" name="כותרת 1">
            <a:extLst>
              <a:ext uri="{FF2B5EF4-FFF2-40B4-BE49-F238E27FC236}">
                <a16:creationId xmlns:a16="http://schemas.microsoft.com/office/drawing/2014/main" id="{05BAFFA9-E306-445B-B45D-001D1369D9F8}"/>
              </a:ext>
            </a:extLst>
          </p:cNvPr>
          <p:cNvSpPr>
            <a:spLocks noGrp="1"/>
          </p:cNvSpPr>
          <p:nvPr>
            <p:ph type="title"/>
          </p:nvPr>
        </p:nvSpPr>
        <p:spPr>
          <a:xfrm>
            <a:off x="539552" y="332656"/>
            <a:ext cx="8229600" cy="1143000"/>
          </a:xfrm>
        </p:spPr>
        <p:txBody>
          <a:bodyPr>
            <a:normAutofit/>
          </a:bodyPr>
          <a:lstStyle/>
          <a:p>
            <a:r>
              <a:rPr lang="he-IL" b="1" dirty="0">
                <a:latin typeface="Tahoma" panose="020B0604030504040204" pitchFamily="34" charset="0"/>
                <a:ea typeface="Tahoma" panose="020B0604030504040204" pitchFamily="34" charset="0"/>
                <a:cs typeface="Tahoma" panose="020B0604030504040204" pitchFamily="34" charset="0"/>
              </a:rPr>
              <a:t>שני ימי זיכרון לעם אחד</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5033" y="-99392"/>
            <a:ext cx="8229600" cy="1143000"/>
          </a:xfrm>
        </p:spPr>
        <p:txBody>
          <a:bodyPr/>
          <a:lstStyle/>
          <a:p>
            <a:r>
              <a:rPr lang="he-IL" b="1" dirty="0">
                <a:latin typeface="Tahoma" panose="020B0604030504040204" pitchFamily="34" charset="0"/>
                <a:ea typeface="Tahoma" panose="020B0604030504040204" pitchFamily="34" charset="0"/>
                <a:cs typeface="Tahoma" panose="020B0604030504040204" pitchFamily="34" charset="0"/>
              </a:rPr>
              <a:t>חוק יום הזיכרון</a:t>
            </a:r>
          </a:p>
        </p:txBody>
      </p:sp>
      <p:sp>
        <p:nvSpPr>
          <p:cNvPr id="3" name="מציין מיקום תוכן 2"/>
          <p:cNvSpPr>
            <a:spLocks noGrp="1"/>
          </p:cNvSpPr>
          <p:nvPr>
            <p:ph sz="half" idx="1"/>
          </p:nvPr>
        </p:nvSpPr>
        <p:spPr>
          <a:xfrm>
            <a:off x="251520" y="1484784"/>
            <a:ext cx="3672408" cy="4133056"/>
          </a:xfrm>
        </p:spPr>
        <p:txBody>
          <a:bodyPr>
            <a:normAutofit fontScale="25000" lnSpcReduction="20000"/>
          </a:bodyPr>
          <a:lstStyle/>
          <a:p>
            <a:pPr marL="0" indent="0">
              <a:lnSpc>
                <a:spcPct val="170000"/>
              </a:lnSpc>
              <a:spcBef>
                <a:spcPts val="0"/>
              </a:spcBef>
              <a:spcAft>
                <a:spcPts val="600"/>
              </a:spcAft>
              <a:buNone/>
            </a:pPr>
            <a:r>
              <a:rPr lang="he-IL" sz="4800" u="sng" dirty="0">
                <a:latin typeface="Tahoma" panose="020B0604030504040204" pitchFamily="34" charset="0"/>
                <a:ea typeface="Tahoma" panose="020B0604030504040204" pitchFamily="34" charset="0"/>
                <a:cs typeface="Tahoma" panose="020B0604030504040204" pitchFamily="34" charset="0"/>
              </a:rPr>
              <a:t>שאלות לדיון:</a:t>
            </a:r>
          </a:p>
          <a:p>
            <a:pPr marL="0" indent="0">
              <a:lnSpc>
                <a:spcPct val="150000"/>
              </a:lnSpc>
              <a:spcAft>
                <a:spcPts val="600"/>
              </a:spcAft>
              <a:buNone/>
              <a:tabLst>
                <a:tab pos="457200" algn="l"/>
              </a:tabLst>
            </a:pPr>
            <a:r>
              <a:rPr lang="he-IL" sz="4800" dirty="0">
                <a:latin typeface="Tahoma" panose="020B0604030504040204" pitchFamily="34" charset="0"/>
                <a:ea typeface="Tahoma" panose="020B0604030504040204" pitchFamily="34" charset="0"/>
                <a:cs typeface="Tahoma" panose="020B0604030504040204" pitchFamily="34" charset="0"/>
              </a:rPr>
              <a:t>1. איזו מחויבות יש לנו כחברה כלפי הנופלים, מדוע?</a:t>
            </a:r>
          </a:p>
          <a:p>
            <a:pPr marL="0" indent="0">
              <a:lnSpc>
                <a:spcPct val="150000"/>
              </a:lnSpc>
              <a:spcAft>
                <a:spcPts val="600"/>
              </a:spcAft>
              <a:buNone/>
              <a:tabLst>
                <a:tab pos="457200" algn="l"/>
              </a:tabLst>
            </a:pPr>
            <a:r>
              <a:rPr lang="he-IL" sz="4800" dirty="0">
                <a:latin typeface="Tahoma" panose="020B0604030504040204" pitchFamily="34" charset="0"/>
                <a:ea typeface="Tahoma" panose="020B0604030504040204" pitchFamily="34" charset="0"/>
                <a:cs typeface="Tahoma" panose="020B0604030504040204" pitchFamily="34" charset="0"/>
              </a:rPr>
              <a:t>2. כיצד המדינה ואזרחיה מדגישים את חשיבותו של </a:t>
            </a:r>
          </a:p>
          <a:p>
            <a:pPr marL="0" indent="0">
              <a:lnSpc>
                <a:spcPct val="150000"/>
              </a:lnSpc>
              <a:spcAft>
                <a:spcPts val="600"/>
              </a:spcAft>
              <a:buNone/>
              <a:tabLst>
                <a:tab pos="457200" algn="l"/>
              </a:tabLst>
            </a:pPr>
            <a:r>
              <a:rPr lang="he-IL" sz="4800" dirty="0">
                <a:latin typeface="Tahoma" panose="020B0604030504040204" pitchFamily="34" charset="0"/>
                <a:ea typeface="Tahoma" panose="020B0604030504040204" pitchFamily="34" charset="0"/>
                <a:cs typeface="Tahoma" panose="020B0604030504040204" pitchFamily="34" charset="0"/>
              </a:rPr>
              <a:t>    היום הזה ?</a:t>
            </a:r>
          </a:p>
          <a:p>
            <a:pPr marL="0" indent="0">
              <a:lnSpc>
                <a:spcPct val="150000"/>
              </a:lnSpc>
              <a:spcAft>
                <a:spcPts val="600"/>
              </a:spcAft>
              <a:buNone/>
              <a:tabLst>
                <a:tab pos="457200" algn="l"/>
              </a:tabLst>
            </a:pPr>
            <a:r>
              <a:rPr lang="he-IL" sz="4800" dirty="0">
                <a:latin typeface="Tahoma" panose="020B0604030504040204" pitchFamily="34" charset="0"/>
                <a:ea typeface="Tahoma" panose="020B0604030504040204" pitchFamily="34" charset="0"/>
                <a:cs typeface="Tahoma" panose="020B0604030504040204" pitchFamily="34" charset="0"/>
              </a:rPr>
              <a:t>3. לשם מה צריך את החוק? באיזו מידה חוק יום  </a:t>
            </a:r>
          </a:p>
          <a:p>
            <a:pPr marL="0" indent="0">
              <a:lnSpc>
                <a:spcPct val="150000"/>
              </a:lnSpc>
              <a:spcAft>
                <a:spcPts val="600"/>
              </a:spcAft>
              <a:buNone/>
              <a:tabLst>
                <a:tab pos="457200" algn="l"/>
              </a:tabLst>
            </a:pPr>
            <a:r>
              <a:rPr lang="he-IL" sz="4800" dirty="0">
                <a:latin typeface="Tahoma" panose="020B0604030504040204" pitchFamily="34" charset="0"/>
                <a:ea typeface="Tahoma" panose="020B0604030504040204" pitchFamily="34" charset="0"/>
                <a:cs typeface="Tahoma" panose="020B0604030504040204" pitchFamily="34" charset="0"/>
              </a:rPr>
              <a:t>    הזיכרון יכול לסייע בשימור הזיכרון?</a:t>
            </a:r>
          </a:p>
          <a:p>
            <a:pPr marL="0" indent="0">
              <a:lnSpc>
                <a:spcPct val="150000"/>
              </a:lnSpc>
              <a:spcAft>
                <a:spcPts val="600"/>
              </a:spcAft>
              <a:buNone/>
              <a:tabLst>
                <a:tab pos="457200" algn="l"/>
              </a:tabLst>
            </a:pPr>
            <a:r>
              <a:rPr lang="he-IL" sz="4800" dirty="0">
                <a:latin typeface="Tahoma" panose="020B0604030504040204" pitchFamily="34" charset="0"/>
                <a:ea typeface="Tahoma" panose="020B0604030504040204" pitchFamily="34" charset="0"/>
                <a:cs typeface="Tahoma" panose="020B0604030504040204" pitchFamily="34" charset="0"/>
              </a:rPr>
              <a:t>4. מה דעתכם על דרכים אלו המצוינים בחוק? </a:t>
            </a:r>
          </a:p>
          <a:p>
            <a:pPr marL="0" indent="0">
              <a:lnSpc>
                <a:spcPct val="150000"/>
              </a:lnSpc>
              <a:spcAft>
                <a:spcPts val="600"/>
              </a:spcAft>
              <a:buNone/>
              <a:tabLst>
                <a:tab pos="457200" algn="l"/>
              </a:tabLst>
            </a:pPr>
            <a:r>
              <a:rPr lang="he-IL" sz="4800" dirty="0">
                <a:latin typeface="Tahoma" panose="020B0604030504040204" pitchFamily="34" charset="0"/>
                <a:ea typeface="Tahoma" panose="020B0604030504040204" pitchFamily="34" charset="0"/>
                <a:cs typeface="Tahoma" panose="020B0604030504040204" pitchFamily="34" charset="0"/>
              </a:rPr>
              <a:t>    האם הן מספיקות על מנת להנציח את זכר </a:t>
            </a:r>
          </a:p>
          <a:p>
            <a:pPr marL="0" indent="0">
              <a:lnSpc>
                <a:spcPct val="150000"/>
              </a:lnSpc>
              <a:spcAft>
                <a:spcPts val="600"/>
              </a:spcAft>
              <a:buNone/>
              <a:tabLst>
                <a:tab pos="457200" algn="l"/>
              </a:tabLst>
            </a:pPr>
            <a:r>
              <a:rPr lang="he-IL" sz="4800" dirty="0">
                <a:latin typeface="Tahoma" panose="020B0604030504040204" pitchFamily="34" charset="0"/>
                <a:ea typeface="Tahoma" panose="020B0604030504040204" pitchFamily="34" charset="0"/>
                <a:cs typeface="Tahoma" panose="020B0604030504040204" pitchFamily="34" charset="0"/>
              </a:rPr>
              <a:t>    הנופלים? האם תוכלו לחשוב על דרכים נוספות     </a:t>
            </a:r>
          </a:p>
          <a:p>
            <a:pPr marL="0" indent="0">
              <a:lnSpc>
                <a:spcPct val="150000"/>
              </a:lnSpc>
              <a:spcAft>
                <a:spcPts val="600"/>
              </a:spcAft>
              <a:buNone/>
              <a:tabLst>
                <a:tab pos="457200" algn="l"/>
              </a:tabLst>
            </a:pPr>
            <a:r>
              <a:rPr lang="he-IL" sz="4800" dirty="0">
                <a:latin typeface="Tahoma" panose="020B0604030504040204" pitchFamily="34" charset="0"/>
                <a:ea typeface="Tahoma" panose="020B0604030504040204" pitchFamily="34" charset="0"/>
                <a:cs typeface="Tahoma" panose="020B0604030504040204" pitchFamily="34" charset="0"/>
              </a:rPr>
              <a:t>    להדגשת ייחודו של יום זה?</a:t>
            </a:r>
          </a:p>
          <a:p>
            <a:pPr marL="0" indent="0">
              <a:buNone/>
            </a:pPr>
            <a:endParaRPr lang="he-IL" dirty="0"/>
          </a:p>
        </p:txBody>
      </p:sp>
      <p:sp>
        <p:nvSpPr>
          <p:cNvPr id="4" name="מציין מיקום תוכן 3"/>
          <p:cNvSpPr>
            <a:spLocks noGrp="1"/>
          </p:cNvSpPr>
          <p:nvPr>
            <p:ph sz="half" idx="2"/>
          </p:nvPr>
        </p:nvSpPr>
        <p:spPr>
          <a:xfrm>
            <a:off x="4355976" y="1018629"/>
            <a:ext cx="4351406" cy="5578723"/>
          </a:xfrm>
        </p:spPr>
        <p:txBody>
          <a:bodyPr>
            <a:normAutofit fontScale="25000" lnSpcReduction="20000"/>
          </a:bodyPr>
          <a:lstStyle/>
          <a:p>
            <a:pPr marL="0" indent="0">
              <a:lnSpc>
                <a:spcPct val="170000"/>
              </a:lnSpc>
              <a:buNone/>
            </a:pPr>
            <a:r>
              <a:rPr lang="he-IL" sz="5600" b="1" dirty="0">
                <a:latin typeface="Tahoma" panose="020B0604030504040204" pitchFamily="34" charset="0"/>
                <a:ea typeface="Tahoma" panose="020B0604030504040204" pitchFamily="34" charset="0"/>
                <a:cs typeface="Tahoma" panose="020B0604030504040204" pitchFamily="34" charset="0"/>
              </a:rPr>
              <a:t>ד' באייר – יום הזיכרון</a:t>
            </a:r>
          </a:p>
          <a:p>
            <a:pPr marL="0" indent="0" algn="just">
              <a:lnSpc>
                <a:spcPct val="170000"/>
              </a:lnSpc>
              <a:buNone/>
            </a:pPr>
            <a:r>
              <a:rPr lang="he-IL" sz="5600" dirty="0">
                <a:latin typeface="Tahoma" panose="020B0604030504040204" pitchFamily="34" charset="0"/>
                <a:ea typeface="Tahoma" panose="020B0604030504040204" pitchFamily="34" charset="0"/>
                <a:cs typeface="Tahoma" panose="020B0604030504040204" pitchFamily="34" charset="0"/>
              </a:rPr>
              <a:t>ד' באייר הוא יום זיכרון גבורה ללוחמי צבא הגנה לישראל שנתנו נפשם על הבטחת קיומה של מדינת ישראל וללוחמי מערכות ישראל שנפלו למען תקומת ישראל, להתייחדות עם זכרם ולהעלאת מעשי גבורתם.</a:t>
            </a:r>
          </a:p>
          <a:p>
            <a:pPr marL="0" indent="0">
              <a:lnSpc>
                <a:spcPct val="170000"/>
              </a:lnSpc>
              <a:buNone/>
            </a:pPr>
            <a:r>
              <a:rPr lang="he-IL" sz="5600" b="1" dirty="0">
                <a:latin typeface="Tahoma" panose="020B0604030504040204" pitchFamily="34" charset="0"/>
                <a:ea typeface="Tahoma" panose="020B0604030504040204" pitchFamily="34" charset="0"/>
                <a:cs typeface="Tahoma" panose="020B0604030504040204" pitchFamily="34" charset="0"/>
              </a:rPr>
              <a:t>דרכי קיום של יום הזיכרון</a:t>
            </a:r>
          </a:p>
          <a:p>
            <a:pPr marL="0" indent="0" algn="just">
              <a:lnSpc>
                <a:spcPct val="170000"/>
              </a:lnSpc>
              <a:buNone/>
            </a:pPr>
            <a:r>
              <a:rPr lang="he-IL" sz="5600" dirty="0">
                <a:latin typeface="Tahoma" panose="020B0604030504040204" pitchFamily="34" charset="0"/>
                <a:ea typeface="Tahoma" panose="020B0604030504040204" pitchFamily="34" charset="0"/>
                <a:cs typeface="Tahoma" panose="020B0604030504040204" pitchFamily="34" charset="0"/>
              </a:rPr>
              <a:t>תהא בכל רחבי המדינה דומייה של שתי דקות, בהן תושבת כל עבודה ותיפסק כל תנועה בדרכים</a:t>
            </a:r>
            <a:r>
              <a:rPr lang="en-US" sz="5600" dirty="0">
                <a:latin typeface="Tahoma" panose="020B0604030504040204" pitchFamily="34" charset="0"/>
                <a:ea typeface="Tahoma" panose="020B0604030504040204" pitchFamily="34" charset="0"/>
                <a:cs typeface="Tahoma" panose="020B0604030504040204" pitchFamily="34" charset="0"/>
              </a:rPr>
              <a:t>;</a:t>
            </a:r>
            <a:endParaRPr lang="he-IL" sz="5600"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70000"/>
              </a:lnSpc>
              <a:buNone/>
            </a:pPr>
            <a:r>
              <a:rPr lang="he-IL" sz="5600" dirty="0">
                <a:latin typeface="Tahoma" panose="020B0604030504040204" pitchFamily="34" charset="0"/>
                <a:ea typeface="Tahoma" panose="020B0604030504040204" pitchFamily="34" charset="0"/>
                <a:cs typeface="Tahoma" panose="020B0604030504040204" pitchFamily="34" charset="0"/>
              </a:rPr>
              <a:t>הדגלים על הבניינים הציבוריים יורדו לחצי התורן; יקוימו אזכרות ועצרות עם, ייערכו טקסי התייחדות בבסיסי צה"ל ובמוסדות החינוך; </a:t>
            </a:r>
          </a:p>
          <a:p>
            <a:pPr marL="0" indent="0" algn="just">
              <a:lnSpc>
                <a:spcPct val="170000"/>
              </a:lnSpc>
              <a:buNone/>
            </a:pPr>
            <a:r>
              <a:rPr lang="he-IL" sz="5600" dirty="0">
                <a:latin typeface="Tahoma" panose="020B0604030504040204" pitchFamily="34" charset="0"/>
                <a:ea typeface="Tahoma" panose="020B0604030504040204" pitchFamily="34" charset="0"/>
                <a:cs typeface="Tahoma" panose="020B0604030504040204" pitchFamily="34" charset="0"/>
              </a:rPr>
              <a:t>תכניות השידורים יביעו את ייחודו של היום.</a:t>
            </a:r>
          </a:p>
          <a:p>
            <a:pPr marL="0" indent="0">
              <a:lnSpc>
                <a:spcPct val="170000"/>
              </a:lnSpc>
              <a:buNone/>
            </a:pPr>
            <a:r>
              <a:rPr lang="he-IL" sz="5600" b="1" dirty="0">
                <a:latin typeface="Tahoma" panose="020B0604030504040204" pitchFamily="34" charset="0"/>
                <a:ea typeface="Tahoma" panose="020B0604030504040204" pitchFamily="34" charset="0"/>
                <a:cs typeface="Tahoma" panose="020B0604030504040204" pitchFamily="34" charset="0"/>
              </a:rPr>
              <a:t>איסור עינוגים ציבוריים</a:t>
            </a:r>
          </a:p>
          <a:p>
            <a:pPr marL="0" indent="0" algn="just">
              <a:lnSpc>
                <a:spcPct val="170000"/>
              </a:lnSpc>
              <a:buNone/>
            </a:pPr>
            <a:r>
              <a:rPr lang="he-IL" sz="5600" dirty="0">
                <a:latin typeface="Tahoma" panose="020B0604030504040204" pitchFamily="34" charset="0"/>
                <a:ea typeface="Tahoma" panose="020B0604030504040204" pitchFamily="34" charset="0"/>
                <a:cs typeface="Tahoma" panose="020B0604030504040204" pitchFamily="34" charset="0"/>
              </a:rPr>
              <a:t>בליל יום הזיכרון יהיו בתי הקפה סגורים מתחילת יום הזיכרון ועד לזריחת השמש </a:t>
            </a:r>
            <a:r>
              <a:rPr lang="he-IL" sz="5600" dirty="0" err="1">
                <a:latin typeface="Tahoma" panose="020B0604030504040204" pitchFamily="34" charset="0"/>
                <a:ea typeface="Tahoma" panose="020B0604030504040204" pitchFamily="34" charset="0"/>
                <a:cs typeface="Tahoma" panose="020B0604030504040204" pitchFamily="34" charset="0"/>
              </a:rPr>
              <a:t>למחרתו</a:t>
            </a:r>
            <a:r>
              <a:rPr lang="he-IL" sz="5600" dirty="0">
                <a:latin typeface="Tahoma" panose="020B0604030504040204" pitchFamily="34" charset="0"/>
                <a:ea typeface="Tahoma" panose="020B0604030504040204" pitchFamily="34" charset="0"/>
                <a:cs typeface="Tahoma" panose="020B0604030504040204" pitchFamily="34" charset="0"/>
              </a:rPr>
              <a:t>.</a:t>
            </a:r>
          </a:p>
          <a:p>
            <a:pPr marL="0" indent="0" algn="just">
              <a:lnSpc>
                <a:spcPct val="170000"/>
              </a:lnSpc>
              <a:buNone/>
            </a:pPr>
            <a:endParaRPr lang="he-IL" sz="5600" dirty="0">
              <a:latin typeface="Tahoma" panose="020B0604030504040204" pitchFamily="34" charset="0"/>
              <a:ea typeface="Tahoma" panose="020B0604030504040204" pitchFamily="34" charset="0"/>
              <a:cs typeface="Tahoma" panose="020B0604030504040204" pitchFamily="34" charset="0"/>
            </a:endParaRPr>
          </a:p>
          <a:p>
            <a:endParaRPr lang="he-IL" dirty="0"/>
          </a:p>
          <a:p>
            <a:endParaRPr lang="he-IL" dirty="0"/>
          </a:p>
        </p:txBody>
      </p:sp>
    </p:spTree>
    <p:extLst>
      <p:ext uri="{BB962C8B-B14F-4D97-AF65-F5344CB8AC3E}">
        <p14:creationId xmlns:p14="http://schemas.microsoft.com/office/powerpoint/2010/main" val="52555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93726" y="836712"/>
            <a:ext cx="8085584" cy="4824536"/>
          </a:xfrm>
        </p:spPr>
        <p:txBody>
          <a:bodyPr>
            <a:normAutofit fontScale="62500" lnSpcReduction="20000"/>
          </a:bodyPr>
          <a:lstStyle/>
          <a:p>
            <a:pPr marL="0" indent="0">
              <a:lnSpc>
                <a:spcPct val="120000"/>
              </a:lnSpc>
              <a:spcAft>
                <a:spcPts val="600"/>
              </a:spcAft>
              <a:buNone/>
            </a:pPr>
            <a:r>
              <a:rPr lang="he-IL" dirty="0">
                <a:latin typeface="Tahoma" panose="020B0604030504040204" pitchFamily="34" charset="0"/>
                <a:ea typeface="Tahoma" panose="020B0604030504040204" pitchFamily="34" charset="0"/>
                <a:cs typeface="Tahoma" panose="020B0604030504040204" pitchFamily="34" charset="0"/>
              </a:rPr>
              <a:t>"לא במצבות אבנים ועצים נחקוק ונשמור זכר הגיבורים, אלא ברחשי הערצה וגאון שיחיו בלב האומה לעולם ועד. </a:t>
            </a:r>
          </a:p>
          <a:p>
            <a:pPr marL="0" indent="0">
              <a:lnSpc>
                <a:spcPct val="120000"/>
              </a:lnSpc>
              <a:spcAft>
                <a:spcPts val="600"/>
              </a:spcAft>
              <a:buNone/>
            </a:pPr>
            <a:r>
              <a:rPr lang="he-IL" dirty="0">
                <a:latin typeface="Tahoma" panose="020B0604030504040204" pitchFamily="34" charset="0"/>
                <a:ea typeface="Tahoma" panose="020B0604030504040204" pitchFamily="34" charset="0"/>
                <a:cs typeface="Tahoma" panose="020B0604030504040204" pitchFamily="34" charset="0"/>
              </a:rPr>
              <a:t>הם העזו ויכלו ונפלו – ותפארת מעשיהם תעמוד לעולם, ושמותיהם הברוכים יאירו לבאים אחרינו באור הגבורה והנאמנות העזה כמוות.</a:t>
            </a:r>
          </a:p>
          <a:p>
            <a:pPr marL="0" indent="0">
              <a:lnSpc>
                <a:spcPct val="120000"/>
              </a:lnSpc>
              <a:spcAft>
                <a:spcPts val="600"/>
              </a:spcAft>
              <a:buNone/>
            </a:pPr>
            <a:r>
              <a:rPr lang="he-IL" dirty="0">
                <a:latin typeface="Tahoma" panose="020B0604030504040204" pitchFamily="34" charset="0"/>
                <a:ea typeface="Tahoma" panose="020B0604030504040204" pitchFamily="34" charset="0"/>
                <a:cs typeface="Tahoma" panose="020B0604030504040204" pitchFamily="34" charset="0"/>
              </a:rPr>
              <a:t>ונתייחד בשעה זו גם עם ההורים השכולים שנתנו לעמם את יקר- עלומים מופלא זה. אין תנחומים בפינו לחיי ההוד והעוז שנספו בעודם </a:t>
            </a:r>
            <a:r>
              <a:rPr lang="he-IL" dirty="0" err="1">
                <a:latin typeface="Tahoma" panose="020B0604030504040204" pitchFamily="34" charset="0"/>
                <a:ea typeface="Tahoma" panose="020B0604030504040204" pitchFamily="34" charset="0"/>
                <a:cs typeface="Tahoma" panose="020B0604030504040204" pitchFamily="34" charset="0"/>
              </a:rPr>
              <a:t>באיבם</a:t>
            </a:r>
            <a:r>
              <a:rPr lang="he-IL" dirty="0">
                <a:latin typeface="Tahoma" panose="020B0604030504040204" pitchFamily="34" charset="0"/>
                <a:ea typeface="Tahoma" panose="020B0604030504040204" pitchFamily="34" charset="0"/>
                <a:cs typeface="Tahoma" panose="020B0604030504040204" pitchFamily="34" charset="0"/>
              </a:rPr>
              <a:t>.</a:t>
            </a:r>
          </a:p>
          <a:p>
            <a:pPr marL="0" indent="0">
              <a:lnSpc>
                <a:spcPct val="120000"/>
              </a:lnSpc>
              <a:spcAft>
                <a:spcPts val="600"/>
              </a:spcAft>
              <a:buNone/>
            </a:pPr>
            <a:r>
              <a:rPr lang="he-IL" dirty="0" err="1">
                <a:latin typeface="Tahoma" panose="020B0604030504040204" pitchFamily="34" charset="0"/>
                <a:ea typeface="Tahoma" panose="020B0604030504040204" pitchFamily="34" charset="0"/>
                <a:cs typeface="Tahoma" panose="020B0604030504040204" pitchFamily="34" charset="0"/>
              </a:rPr>
              <a:t>האמהות</a:t>
            </a:r>
            <a:r>
              <a:rPr lang="he-IL" dirty="0">
                <a:latin typeface="Tahoma" panose="020B0604030504040204" pitchFamily="34" charset="0"/>
                <a:ea typeface="Tahoma" panose="020B0604030504040204" pitchFamily="34" charset="0"/>
                <a:cs typeface="Tahoma" panose="020B0604030504040204" pitchFamily="34" charset="0"/>
              </a:rPr>
              <a:t> והאבות השכולים אינם בודדים ביגונם. עם גאול מרכין ראשו בפני אבלם החרישי והגאה.</a:t>
            </a:r>
          </a:p>
          <a:p>
            <a:pPr marL="0" indent="0">
              <a:lnSpc>
                <a:spcPct val="120000"/>
              </a:lnSpc>
              <a:spcAft>
                <a:spcPts val="600"/>
              </a:spcAft>
              <a:buNone/>
            </a:pPr>
            <a:r>
              <a:rPr lang="he-IL" dirty="0">
                <a:latin typeface="Tahoma" panose="020B0604030504040204" pitchFamily="34" charset="0"/>
                <a:ea typeface="Tahoma" panose="020B0604030504040204" pitchFamily="34" charset="0"/>
                <a:cs typeface="Tahoma" panose="020B0604030504040204" pitchFamily="34" charset="0"/>
              </a:rPr>
              <a:t>אך לא ביער עצים אשר ניטע ולא במצבת אבנים אשר נבנה ייחקק ויישמר זכר הגיבורים, אשר נפלו על גאולת עמם ומולדתם. בלב העם היהודי, בלב כל בני ישראל בדורנו-אנו ועד סוף כל הדורות, יחיה זכר הגבורה והתפארת של הגיבורים אשר העזו ויכלו."</a:t>
            </a:r>
          </a:p>
          <a:p>
            <a:pPr marL="0" indent="0">
              <a:buNone/>
            </a:pPr>
            <a:endParaRPr lang="he-IL" sz="28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he-IL" sz="2800" dirty="0">
              <a:latin typeface="Tahoma" panose="020B0604030504040204" pitchFamily="34" charset="0"/>
              <a:ea typeface="Tahoma" panose="020B0604030504040204" pitchFamily="34" charset="0"/>
              <a:cs typeface="Tahoma" panose="020B0604030504040204" pitchFamily="34" charset="0"/>
            </a:endParaRPr>
          </a:p>
        </p:txBody>
      </p:sp>
      <p:sp>
        <p:nvSpPr>
          <p:cNvPr id="5" name="כותרת 1">
            <a:extLst>
              <a:ext uri="{FF2B5EF4-FFF2-40B4-BE49-F238E27FC236}">
                <a16:creationId xmlns:a16="http://schemas.microsoft.com/office/drawing/2014/main" id="{05BAFFA9-E306-445B-B45D-001D1369D9F8}"/>
              </a:ext>
            </a:extLst>
          </p:cNvPr>
          <p:cNvSpPr>
            <a:spLocks noGrp="1"/>
          </p:cNvSpPr>
          <p:nvPr>
            <p:ph type="title"/>
          </p:nvPr>
        </p:nvSpPr>
        <p:spPr>
          <a:xfrm>
            <a:off x="621718" y="0"/>
            <a:ext cx="8229600" cy="1143000"/>
          </a:xfrm>
        </p:spPr>
        <p:txBody>
          <a:bodyPr>
            <a:normAutofit/>
          </a:bodyPr>
          <a:lstStyle/>
          <a:p>
            <a:pPr algn="r"/>
            <a:r>
              <a:rPr lang="he-IL" sz="3600" b="1" dirty="0">
                <a:latin typeface="Tahoma" panose="020B0604030504040204" pitchFamily="34" charset="0"/>
                <a:ea typeface="Tahoma" panose="020B0604030504040204" pitchFamily="34" charset="0"/>
                <a:cs typeface="Tahoma" panose="020B0604030504040204" pitchFamily="34" charset="0"/>
              </a:rPr>
              <a:t>"מלב אל לב" – דוד בן גוריון</a:t>
            </a:r>
          </a:p>
        </p:txBody>
      </p:sp>
      <p:sp>
        <p:nvSpPr>
          <p:cNvPr id="4" name="מציין מיקום תוכן 2"/>
          <p:cNvSpPr txBox="1">
            <a:spLocks/>
          </p:cNvSpPr>
          <p:nvPr/>
        </p:nvSpPr>
        <p:spPr>
          <a:xfrm>
            <a:off x="2653242" y="5733256"/>
            <a:ext cx="6126068" cy="936104"/>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tabLst>
                <a:tab pos="457200" algn="l"/>
              </a:tabLst>
            </a:pPr>
            <a:r>
              <a:rPr lang="he-IL" sz="1400" dirty="0">
                <a:latin typeface="Tahoma" panose="020B0604030504040204" pitchFamily="34" charset="0"/>
                <a:ea typeface="Tahoma" panose="020B0604030504040204" pitchFamily="34" charset="0"/>
                <a:cs typeface="Tahoma" panose="020B0604030504040204" pitchFamily="34" charset="0"/>
              </a:rPr>
              <a:t>מהו המסר העיקרי של דוד בן גוריון ביחס להדגשת ייחודו של יום זה?</a:t>
            </a:r>
          </a:p>
          <a:p>
            <a:pPr>
              <a:lnSpc>
                <a:spcPct val="150000"/>
              </a:lnSpc>
              <a:spcAft>
                <a:spcPts val="600"/>
              </a:spcAft>
              <a:tabLst>
                <a:tab pos="457200" algn="l"/>
              </a:tabLst>
            </a:pPr>
            <a:r>
              <a:rPr lang="he-IL" sz="1400" dirty="0">
                <a:latin typeface="Tahoma" panose="020B0604030504040204" pitchFamily="34" charset="0"/>
                <a:ea typeface="Tahoma" panose="020B0604030504040204" pitchFamily="34" charset="0"/>
                <a:cs typeface="Tahoma" panose="020B0604030504040204" pitchFamily="34" charset="0"/>
              </a:rPr>
              <a:t>אלו מיזמי זיכרון אתם מכירים?</a:t>
            </a:r>
          </a:p>
          <a:p>
            <a:pPr marL="0" indent="0">
              <a:lnSpc>
                <a:spcPct val="150000"/>
              </a:lnSpc>
              <a:spcAft>
                <a:spcPts val="600"/>
              </a:spcAft>
              <a:buNone/>
              <a:tabLst>
                <a:tab pos="457200" algn="l"/>
              </a:tabLst>
            </a:pPr>
            <a:endParaRPr lang="he-IL" sz="1300"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spcAft>
                <a:spcPts val="600"/>
              </a:spcAft>
              <a:buFont typeface="Arial" pitchFamily="34" charset="0"/>
              <a:buNone/>
              <a:tabLst>
                <a:tab pos="457200" algn="l"/>
              </a:tabLst>
            </a:pPr>
            <a:endParaRPr lang="he-IL" dirty="0"/>
          </a:p>
        </p:txBody>
      </p:sp>
    </p:spTree>
    <p:extLst>
      <p:ext uri="{BB962C8B-B14F-4D97-AF65-F5344CB8AC3E}">
        <p14:creationId xmlns:p14="http://schemas.microsoft.com/office/powerpoint/2010/main" val="63827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5200" y="-243408"/>
            <a:ext cx="8229600" cy="1143000"/>
          </a:xfrm>
        </p:spPr>
        <p:txBody>
          <a:bodyPr/>
          <a:lstStyle/>
          <a:p>
            <a:r>
              <a:rPr lang="he-IL" b="1" dirty="0">
                <a:latin typeface="Tahoma" panose="020B0604030504040204" pitchFamily="34" charset="0"/>
                <a:ea typeface="Tahoma" panose="020B0604030504040204" pitchFamily="34" charset="0"/>
                <a:cs typeface="Tahoma" panose="020B0604030504040204" pitchFamily="34" charset="0"/>
              </a:rPr>
              <a:t>גבורה</a:t>
            </a:r>
          </a:p>
        </p:txBody>
      </p:sp>
      <p:sp>
        <p:nvSpPr>
          <p:cNvPr id="4" name="מציין מיקום תוכן 3"/>
          <p:cNvSpPr>
            <a:spLocks noGrp="1"/>
          </p:cNvSpPr>
          <p:nvPr>
            <p:ph sz="half" idx="2"/>
          </p:nvPr>
        </p:nvSpPr>
        <p:spPr>
          <a:xfrm>
            <a:off x="281352" y="980728"/>
            <a:ext cx="8577296" cy="5832648"/>
          </a:xfrm>
        </p:spPr>
        <p:txBody>
          <a:bodyPr>
            <a:normAutofit fontScale="32500" lnSpcReduction="20000"/>
          </a:bodyPr>
          <a:lstStyle/>
          <a:p>
            <a:pPr marL="0" indent="0">
              <a:lnSpc>
                <a:spcPct val="120000"/>
              </a:lnSpc>
              <a:buNone/>
            </a:pPr>
            <a:r>
              <a:rPr lang="he-IL" sz="4000" dirty="0">
                <a:latin typeface="Tahoma" panose="020B0604030504040204" pitchFamily="34" charset="0"/>
                <a:ea typeface="Tahoma" panose="020B0604030504040204" pitchFamily="34" charset="0"/>
                <a:cs typeface="Tahoma" panose="020B0604030504040204" pitchFamily="34" charset="0"/>
              </a:rPr>
              <a:t>עיטורי צה"ל הם אותות לחיילי צה"ל, שהפגינו אומץ לב וגבורה יוצאי דופן, בדרך כלל בשעת לחימה. </a:t>
            </a:r>
          </a:p>
          <a:p>
            <a:pPr marL="0" indent="0">
              <a:lnSpc>
                <a:spcPct val="120000"/>
              </a:lnSpc>
              <a:buNone/>
            </a:pPr>
            <a:r>
              <a:rPr lang="he-IL" sz="4000" dirty="0">
                <a:latin typeface="Tahoma" panose="020B0604030504040204" pitchFamily="34" charset="0"/>
                <a:ea typeface="Tahoma" panose="020B0604030504040204" pitchFamily="34" charset="0"/>
                <a:cs typeface="Tahoma" panose="020B0604030504040204" pitchFamily="34" charset="0"/>
              </a:rPr>
              <a:t>רבים מבין מקבלי העיטורים נהרגו תוך כדי ביצוע המעשה שבגינו עוטרו. </a:t>
            </a:r>
          </a:p>
          <a:p>
            <a:pPr marL="0" indent="0">
              <a:lnSpc>
                <a:spcPct val="120000"/>
              </a:lnSpc>
              <a:buNone/>
            </a:pPr>
            <a:r>
              <a:rPr lang="he-IL" sz="4000" dirty="0">
                <a:latin typeface="Tahoma" panose="020B0604030504040204" pitchFamily="34" charset="0"/>
                <a:ea typeface="Tahoma" panose="020B0604030504040204" pitchFamily="34" charset="0"/>
                <a:cs typeface="Tahoma" panose="020B0604030504040204" pitchFamily="34" charset="0"/>
              </a:rPr>
              <a:t>עיטורי צה"ל נחלקים לשתי קבוצות: ציונים לשבח (צל"שים) ועיטורים.</a:t>
            </a:r>
          </a:p>
          <a:p>
            <a:pPr marL="0" indent="0">
              <a:buNone/>
            </a:pPr>
            <a:endParaRPr lang="he-IL" sz="3300" b="1" u="sng"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5500" b="1" u="sng" dirty="0">
                <a:latin typeface="Tahoma" panose="020B0604030504040204" pitchFamily="34" charset="0"/>
                <a:ea typeface="Tahoma" panose="020B0604030504040204" pitchFamily="34" charset="0"/>
                <a:cs typeface="Tahoma" panose="020B0604030504040204" pitchFamily="34" charset="0"/>
              </a:rPr>
              <a:t>צל"שים בצה"ל</a:t>
            </a:r>
          </a:p>
          <a:p>
            <a:pPr marL="0" indent="0">
              <a:buNone/>
            </a:pPr>
            <a:endParaRPr lang="he-IL" sz="1800" u="sng"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r>
              <a:rPr lang="he-IL" sz="4900" dirty="0">
                <a:latin typeface="Tahoma" panose="020B0604030504040204" pitchFamily="34" charset="0"/>
                <a:ea typeface="Tahoma" panose="020B0604030504040204" pitchFamily="34" charset="0"/>
                <a:cs typeface="Tahoma" panose="020B0604030504040204" pitchFamily="34" charset="0"/>
              </a:rPr>
              <a:t>צל"ש הוא ציון לשבח, שניתן לחייל על ביצוע מעשה גבורה, מעשה מופת, התנהגות ראויה </a:t>
            </a:r>
          </a:p>
          <a:p>
            <a:pPr marL="0" indent="0">
              <a:lnSpc>
                <a:spcPct val="120000"/>
              </a:lnSpc>
              <a:buNone/>
            </a:pPr>
            <a:r>
              <a:rPr lang="he-IL" sz="4900" dirty="0">
                <a:latin typeface="Tahoma" panose="020B0604030504040204" pitchFamily="34" charset="0"/>
                <a:ea typeface="Tahoma" panose="020B0604030504040204" pitchFamily="34" charset="0"/>
                <a:cs typeface="Tahoma" panose="020B0604030504040204" pitchFamily="34" charset="0"/>
              </a:rPr>
              <a:t>לציון או הישג יוצא דופן.</a:t>
            </a:r>
          </a:p>
          <a:p>
            <a:pPr marL="0" indent="0">
              <a:buNone/>
            </a:pPr>
            <a:endParaRPr lang="he-IL" sz="4000" u="sng"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4900" u="sng" dirty="0">
                <a:latin typeface="Tahoma" panose="020B0604030504040204" pitchFamily="34" charset="0"/>
                <a:ea typeface="Tahoma" panose="020B0604030504040204" pitchFamily="34" charset="0"/>
                <a:cs typeface="Tahoma" panose="020B0604030504040204" pitchFamily="34" charset="0"/>
              </a:rPr>
              <a:t>על פי הוראות הפיקוד העליון נקבעו 4 רמות של </a:t>
            </a:r>
            <a:r>
              <a:rPr lang="he-IL" sz="4900" u="sng" dirty="0" err="1">
                <a:latin typeface="Tahoma" panose="020B0604030504040204" pitchFamily="34" charset="0"/>
                <a:ea typeface="Tahoma" panose="020B0604030504040204" pitchFamily="34" charset="0"/>
                <a:cs typeface="Tahoma" panose="020B0604030504040204" pitchFamily="34" charset="0"/>
              </a:rPr>
              <a:t>צלש"ים</a:t>
            </a:r>
            <a:r>
              <a:rPr lang="he-IL" sz="4900" u="sng" dirty="0">
                <a:latin typeface="Tahoma" panose="020B0604030504040204" pitchFamily="34" charset="0"/>
                <a:ea typeface="Tahoma" panose="020B0604030504040204" pitchFamily="34" charset="0"/>
                <a:cs typeface="Tahoma" panose="020B0604030504040204" pitchFamily="34" charset="0"/>
              </a:rPr>
              <a:t>: </a:t>
            </a:r>
          </a:p>
          <a:p>
            <a:pPr marL="0" indent="0">
              <a:lnSpc>
                <a:spcPct val="120000"/>
              </a:lnSpc>
              <a:buNone/>
            </a:pPr>
            <a:r>
              <a:rPr lang="he-IL" sz="4900" dirty="0">
                <a:latin typeface="Tahoma" panose="020B0604030504040204" pitchFamily="34" charset="0"/>
                <a:ea typeface="Tahoma" panose="020B0604030504040204" pitchFamily="34" charset="0"/>
                <a:cs typeface="Tahoma" panose="020B0604030504040204" pitchFamily="34" charset="0"/>
              </a:rPr>
              <a:t>צל"ש הרמטכ"ל</a:t>
            </a:r>
          </a:p>
          <a:p>
            <a:pPr marL="0" indent="0">
              <a:lnSpc>
                <a:spcPct val="120000"/>
              </a:lnSpc>
              <a:buNone/>
            </a:pPr>
            <a:r>
              <a:rPr lang="he-IL" sz="4900" dirty="0">
                <a:latin typeface="Tahoma" panose="020B0604030504040204" pitchFamily="34" charset="0"/>
                <a:ea typeface="Tahoma" panose="020B0604030504040204" pitchFamily="34" charset="0"/>
                <a:cs typeface="Tahoma" panose="020B0604030504040204" pitchFamily="34" charset="0"/>
              </a:rPr>
              <a:t>צל"ש אלוף פיקוד</a:t>
            </a:r>
          </a:p>
          <a:p>
            <a:pPr marL="0" indent="0">
              <a:lnSpc>
                <a:spcPct val="120000"/>
              </a:lnSpc>
              <a:buNone/>
            </a:pPr>
            <a:r>
              <a:rPr lang="he-IL" sz="4900" dirty="0">
                <a:latin typeface="Tahoma" panose="020B0604030504040204" pitchFamily="34" charset="0"/>
                <a:ea typeface="Tahoma" panose="020B0604030504040204" pitchFamily="34" charset="0"/>
                <a:cs typeface="Tahoma" panose="020B0604030504040204" pitchFamily="34" charset="0"/>
              </a:rPr>
              <a:t>צל"ש מפקד אוגדה</a:t>
            </a:r>
          </a:p>
          <a:p>
            <a:pPr marL="0" indent="0">
              <a:lnSpc>
                <a:spcPct val="120000"/>
              </a:lnSpc>
              <a:buNone/>
            </a:pPr>
            <a:r>
              <a:rPr lang="he-IL" sz="4900" dirty="0">
                <a:latin typeface="Tahoma" panose="020B0604030504040204" pitchFamily="34" charset="0"/>
                <a:ea typeface="Tahoma" panose="020B0604030504040204" pitchFamily="34" charset="0"/>
                <a:cs typeface="Tahoma" panose="020B0604030504040204" pitchFamily="34" charset="0"/>
              </a:rPr>
              <a:t>צל"ש מפקד חטיבה</a:t>
            </a:r>
          </a:p>
          <a:p>
            <a:pPr marL="0" indent="0">
              <a:buNone/>
            </a:pPr>
            <a:endParaRPr lang="he-IL" b="1" u="sng"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6200" b="1" u="sng" dirty="0">
                <a:latin typeface="Tahoma" panose="020B0604030504040204" pitchFamily="34" charset="0"/>
                <a:ea typeface="Tahoma" panose="020B0604030504040204" pitchFamily="34" charset="0"/>
                <a:cs typeface="Tahoma" panose="020B0604030504040204" pitchFamily="34" charset="0"/>
              </a:rPr>
              <a:t>עיטורים</a:t>
            </a:r>
            <a:r>
              <a:rPr lang="he-IL" sz="3700" u="sng"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he-IL" sz="1800" u="sng"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r>
              <a:rPr lang="he-IL" sz="4900" dirty="0">
                <a:latin typeface="Tahoma" panose="020B0604030504040204" pitchFamily="34" charset="0"/>
                <a:ea typeface="Tahoma" panose="020B0604030504040204" pitchFamily="34" charset="0"/>
                <a:cs typeface="Tahoma" panose="020B0604030504040204" pitchFamily="34" charset="0"/>
              </a:rPr>
              <a:t>בשנת 1970 התקבל בכנסת חוק העיטורים. החוק קובע שלושה עיטורים:</a:t>
            </a:r>
          </a:p>
          <a:p>
            <a:pPr marL="0" indent="0">
              <a:lnSpc>
                <a:spcPct val="120000"/>
              </a:lnSpc>
              <a:buNone/>
            </a:pPr>
            <a:r>
              <a:rPr lang="he-IL" sz="4900" u="sng" dirty="0">
                <a:latin typeface="Tahoma" panose="020B0604030504040204" pitchFamily="34" charset="0"/>
                <a:ea typeface="Tahoma" panose="020B0604030504040204" pitchFamily="34" charset="0"/>
                <a:cs typeface="Tahoma" panose="020B0604030504040204" pitchFamily="34" charset="0"/>
              </a:rPr>
              <a:t>עיטור הגבורה </a:t>
            </a:r>
            <a:r>
              <a:rPr lang="he-IL" sz="4900" dirty="0">
                <a:latin typeface="Tahoma" panose="020B0604030504040204" pitchFamily="34" charset="0"/>
                <a:ea typeface="Tahoma" panose="020B0604030504040204" pitchFamily="34" charset="0"/>
                <a:cs typeface="Tahoma" panose="020B0604030504040204" pitchFamily="34" charset="0"/>
              </a:rPr>
              <a:t>– ניתן ע"י שר הביטחון, על מעשה גבורה עילאית שנעשה בעת לחימה מול פני האויב תוך חירוף נפש.</a:t>
            </a:r>
          </a:p>
          <a:p>
            <a:pPr marL="0" indent="0">
              <a:lnSpc>
                <a:spcPct val="120000"/>
              </a:lnSpc>
              <a:buNone/>
            </a:pPr>
            <a:r>
              <a:rPr lang="he-IL" sz="4900" u="sng" dirty="0">
                <a:latin typeface="Tahoma" panose="020B0604030504040204" pitchFamily="34" charset="0"/>
                <a:ea typeface="Tahoma" panose="020B0604030504040204" pitchFamily="34" charset="0"/>
                <a:cs typeface="Tahoma" panose="020B0604030504040204" pitchFamily="34" charset="0"/>
              </a:rPr>
              <a:t>עיטור העוז </a:t>
            </a:r>
            <a:r>
              <a:rPr lang="he-IL" sz="4900" dirty="0">
                <a:latin typeface="Tahoma" panose="020B0604030504040204" pitchFamily="34" charset="0"/>
                <a:ea typeface="Tahoma" panose="020B0604030504040204" pitchFamily="34" charset="0"/>
                <a:cs typeface="Tahoma" panose="020B0604030504040204" pitchFamily="34" charset="0"/>
              </a:rPr>
              <a:t>– מוענק ע"י הרמטכ"ל על מעשה גבורה שנעשה במילוי תפקיד קרבי תוך חירוף נפש. </a:t>
            </a:r>
          </a:p>
          <a:p>
            <a:pPr marL="0" indent="0">
              <a:lnSpc>
                <a:spcPct val="120000"/>
              </a:lnSpc>
              <a:buNone/>
            </a:pPr>
            <a:r>
              <a:rPr lang="he-IL" sz="4900" u="sng" dirty="0">
                <a:latin typeface="Tahoma" panose="020B0604030504040204" pitchFamily="34" charset="0"/>
                <a:ea typeface="Tahoma" panose="020B0604030504040204" pitchFamily="34" charset="0"/>
                <a:cs typeface="Tahoma" panose="020B0604030504040204" pitchFamily="34" charset="0"/>
              </a:rPr>
              <a:t>עיטור המופת </a:t>
            </a:r>
            <a:r>
              <a:rPr lang="he-IL" sz="4900" dirty="0">
                <a:latin typeface="Tahoma" panose="020B0604030504040204" pitchFamily="34" charset="0"/>
                <a:ea typeface="Tahoma" panose="020B0604030504040204" pitchFamily="34" charset="0"/>
                <a:cs typeface="Tahoma" panose="020B0604030504040204" pitchFamily="34" charset="0"/>
              </a:rPr>
              <a:t>– המוענק ע"י הרמטכ"ל על מעשה שנעשה באומץ לב וראוי לשמש מופת.</a:t>
            </a:r>
          </a:p>
        </p:txBody>
      </p:sp>
      <p:sp>
        <p:nvSpPr>
          <p:cNvPr id="5" name="מציין מיקום תוכן 2"/>
          <p:cNvSpPr txBox="1">
            <a:spLocks/>
          </p:cNvSpPr>
          <p:nvPr/>
        </p:nvSpPr>
        <p:spPr>
          <a:xfrm>
            <a:off x="2732580" y="548680"/>
            <a:ext cx="6126068" cy="1152128"/>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Aft>
                <a:spcPts val="600"/>
              </a:spcAft>
              <a:tabLst>
                <a:tab pos="457200" algn="l"/>
              </a:tabLst>
            </a:pPr>
            <a:r>
              <a:rPr lang="he-IL" sz="1400" b="1" dirty="0">
                <a:latin typeface="Tahoma" panose="020B0604030504040204" pitchFamily="34" charset="0"/>
                <a:ea typeface="Tahoma" panose="020B0604030504040204" pitchFamily="34" charset="0"/>
                <a:cs typeface="Tahoma" panose="020B0604030504040204" pitchFamily="34" charset="0"/>
              </a:rPr>
              <a:t>מהי גבורה, לדעתכם? האם היא משהו פיזי או מנטאלי-רגשי?</a:t>
            </a:r>
          </a:p>
          <a:p>
            <a:pPr marL="0" indent="0">
              <a:lnSpc>
                <a:spcPct val="150000"/>
              </a:lnSpc>
              <a:spcAft>
                <a:spcPts val="600"/>
              </a:spcAft>
              <a:buNone/>
              <a:tabLst>
                <a:tab pos="457200" algn="l"/>
              </a:tabLst>
            </a:pPr>
            <a:endParaRPr lang="he-IL" sz="1400" b="1"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spcAft>
                <a:spcPts val="600"/>
              </a:spcAft>
              <a:buNone/>
              <a:tabLst>
                <a:tab pos="457200" algn="l"/>
              </a:tabLst>
            </a:pPr>
            <a:endParaRPr lang="he-IL" sz="1300" dirty="0">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spcAft>
                <a:spcPts val="600"/>
              </a:spcAft>
              <a:buFont typeface="Arial" pitchFamily="34" charset="0"/>
              <a:buNone/>
              <a:tabLst>
                <a:tab pos="457200" algn="l"/>
              </a:tabLst>
            </a:pPr>
            <a:endParaRPr lang="he-IL" dirty="0"/>
          </a:p>
        </p:txBody>
      </p:sp>
    </p:spTree>
    <p:extLst>
      <p:ext uri="{BB962C8B-B14F-4D97-AF65-F5344CB8AC3E}">
        <p14:creationId xmlns:p14="http://schemas.microsoft.com/office/powerpoint/2010/main" val="110583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70587" y="188640"/>
            <a:ext cx="7416824" cy="1143000"/>
          </a:xfrm>
        </p:spPr>
        <p:txBody>
          <a:bodyPr>
            <a:normAutofit/>
          </a:bodyPr>
          <a:lstStyle/>
          <a:p>
            <a:pPr algn="r"/>
            <a:r>
              <a:rPr lang="he-IL" sz="2000" dirty="0">
                <a:latin typeface="Tahoma" panose="020B0604030504040204" pitchFamily="34" charset="0"/>
                <a:ea typeface="Tahoma" panose="020B0604030504040204" pitchFamily="34" charset="0"/>
                <a:cs typeface="Tahoma" panose="020B0604030504040204" pitchFamily="34" charset="0"/>
              </a:rPr>
              <a:t>נכיר סיפור גבורה:</a:t>
            </a:r>
            <a:br>
              <a:rPr lang="he-IL" sz="2000" dirty="0">
                <a:latin typeface="Tahoma" panose="020B0604030504040204" pitchFamily="34" charset="0"/>
                <a:ea typeface="Tahoma" panose="020B0604030504040204" pitchFamily="34" charset="0"/>
                <a:cs typeface="Tahoma" panose="020B0604030504040204" pitchFamily="34" charset="0"/>
              </a:rPr>
            </a:br>
            <a:r>
              <a:rPr lang="he-IL" b="1" dirty="0">
                <a:latin typeface="Tahoma" panose="020B0604030504040204" pitchFamily="34" charset="0"/>
                <a:ea typeface="Tahoma" panose="020B0604030504040204" pitchFamily="34" charset="0"/>
                <a:cs typeface="Tahoma" panose="020B0604030504040204" pitchFamily="34" charset="0"/>
              </a:rPr>
              <a:t>רב סרן רועי קליין ז"ל</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תוכן 3"/>
          <p:cNvSpPr>
            <a:spLocks noGrp="1"/>
          </p:cNvSpPr>
          <p:nvPr>
            <p:ph sz="half" idx="2"/>
          </p:nvPr>
        </p:nvSpPr>
        <p:spPr>
          <a:xfrm>
            <a:off x="2628394" y="1268760"/>
            <a:ext cx="6130413" cy="1800200"/>
          </a:xfrm>
        </p:spPr>
        <p:txBody>
          <a:bodyPr>
            <a:normAutofit fontScale="25000" lnSpcReduction="20000"/>
          </a:bodyPr>
          <a:lstStyle/>
          <a:p>
            <a:pPr marL="0" indent="0">
              <a:buNone/>
            </a:pPr>
            <a:endParaRPr lang="he-IL" dirty="0">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buNone/>
            </a:pPr>
            <a:r>
              <a:rPr lang="he-IL" sz="6800" dirty="0">
                <a:latin typeface="Tahoma" panose="020B0604030504040204" pitchFamily="34" charset="0"/>
                <a:ea typeface="Tahoma" panose="020B0604030504040204" pitchFamily="34" charset="0"/>
                <a:cs typeface="Tahoma" panose="020B0604030504040204" pitchFamily="34" charset="0"/>
              </a:rPr>
              <a:t>מלחמת לבנון השנייה הוא השם הישראלי למלחמה שהתנהלה בין כוחות צה"ל לחיזבאללה בקיץ 2006 בלבנון ובצפון ישראל. המלחמה נמשכה 34 ימים. </a:t>
            </a:r>
          </a:p>
          <a:p>
            <a:pPr marL="0" indent="0">
              <a:lnSpc>
                <a:spcPct val="120000"/>
              </a:lnSpc>
              <a:buNone/>
            </a:pPr>
            <a:r>
              <a:rPr lang="he-IL" sz="6800" dirty="0">
                <a:latin typeface="Tahoma" panose="020B0604030504040204" pitchFamily="34" charset="0"/>
                <a:ea typeface="Tahoma" panose="020B0604030504040204" pitchFamily="34" charset="0"/>
                <a:cs typeface="Tahoma" panose="020B0604030504040204" pitchFamily="34" charset="0"/>
              </a:rPr>
              <a:t>המלחמה נפתחה בחטיפת חיילי צה"ל על ידי חיזבאללה והפגזת יישובי הגליל המערבי על ידיו, </a:t>
            </a:r>
            <a:r>
              <a:rPr lang="he-IL" sz="6800" dirty="0" err="1">
                <a:latin typeface="Tahoma" panose="020B0604030504040204" pitchFamily="34" charset="0"/>
                <a:ea typeface="Tahoma" panose="020B0604030504040204" pitchFamily="34" charset="0"/>
                <a:cs typeface="Tahoma" panose="020B0604030504040204" pitchFamily="34" charset="0"/>
              </a:rPr>
              <a:t>בעקבותם</a:t>
            </a:r>
            <a:r>
              <a:rPr lang="he-IL" sz="6800" dirty="0">
                <a:latin typeface="Tahoma" panose="020B0604030504040204" pitchFamily="34" charset="0"/>
                <a:ea typeface="Tahoma" panose="020B0604030504040204" pitchFamily="34" charset="0"/>
                <a:cs typeface="Tahoma" panose="020B0604030504040204" pitchFamily="34" charset="0"/>
              </a:rPr>
              <a:t> הגיבה ישראל בתקיפה מסיבית. </a:t>
            </a:r>
          </a:p>
          <a:p>
            <a:pPr marL="0" indent="0">
              <a:buNone/>
            </a:pPr>
            <a:endParaRPr lang="he-IL" sz="6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he-IL" sz="3800" b="1" dirty="0"/>
          </a:p>
          <a:p>
            <a:pPr marL="0" indent="0">
              <a:buNone/>
            </a:pPr>
            <a:endParaRPr lang="he-IL" b="1" dirty="0"/>
          </a:p>
          <a:p>
            <a:pPr marL="0" indent="0">
              <a:buNone/>
            </a:pPr>
            <a:endParaRPr lang="he-IL" b="1" dirty="0"/>
          </a:p>
          <a:p>
            <a:endParaRPr lang="en-US" dirty="0"/>
          </a:p>
        </p:txBody>
      </p:sp>
      <p:pic>
        <p:nvPicPr>
          <p:cNvPr id="3" name="תמונה 2"/>
          <p:cNvPicPr>
            <a:picLocks noChangeAspect="1"/>
          </p:cNvPicPr>
          <p:nvPr/>
        </p:nvPicPr>
        <p:blipFill rotWithShape="1">
          <a:blip r:embed="rId3"/>
          <a:srcRect l="10686" r="11846"/>
          <a:stretch/>
        </p:blipFill>
        <p:spPr>
          <a:xfrm>
            <a:off x="155074" y="980728"/>
            <a:ext cx="2401924" cy="1911794"/>
          </a:xfrm>
          <a:prstGeom prst="rect">
            <a:avLst/>
          </a:prstGeom>
        </p:spPr>
      </p:pic>
      <p:sp>
        <p:nvSpPr>
          <p:cNvPr id="5" name="מציין מיקום תוכן 3"/>
          <p:cNvSpPr>
            <a:spLocks noGrp="1"/>
          </p:cNvSpPr>
          <p:nvPr>
            <p:ph sz="half" idx="2"/>
          </p:nvPr>
        </p:nvSpPr>
        <p:spPr>
          <a:xfrm>
            <a:off x="1043607" y="3068960"/>
            <a:ext cx="7715200" cy="3528392"/>
          </a:xfrm>
        </p:spPr>
        <p:txBody>
          <a:bodyPr>
            <a:normAutofit fontScale="32500" lnSpcReduction="20000"/>
          </a:bodyPr>
          <a:lstStyle/>
          <a:p>
            <a:pPr marL="0" indent="0">
              <a:buNone/>
            </a:pPr>
            <a:endParaRPr lang="he-IL"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5500" dirty="0">
                <a:latin typeface="Tahoma" panose="020B0604030504040204" pitchFamily="34" charset="0"/>
                <a:ea typeface="Tahoma" panose="020B0604030504040204" pitchFamily="34" charset="0"/>
                <a:cs typeface="Tahoma" panose="020B0604030504040204" pitchFamily="34" charset="0"/>
              </a:rPr>
              <a:t>ב- 26 ביולי 2006 התרחש בבינת </a:t>
            </a:r>
            <a:r>
              <a:rPr lang="he-IL" sz="5500" dirty="0" err="1">
                <a:latin typeface="Tahoma" panose="020B0604030504040204" pitchFamily="34" charset="0"/>
                <a:ea typeface="Tahoma" panose="020B0604030504040204" pitchFamily="34" charset="0"/>
                <a:cs typeface="Tahoma" panose="020B0604030504040204" pitchFamily="34" charset="0"/>
              </a:rPr>
              <a:t>ג'ביל</a:t>
            </a:r>
            <a:r>
              <a:rPr lang="he-IL" sz="5500" dirty="0">
                <a:latin typeface="Tahoma" panose="020B0604030504040204" pitchFamily="34" charset="0"/>
                <a:ea typeface="Tahoma" panose="020B0604030504040204" pitchFamily="34" charset="0"/>
                <a:cs typeface="Tahoma" panose="020B0604030504040204" pitchFamily="34" charset="0"/>
              </a:rPr>
              <a:t> קרב ספוג כאב של חיילי גולני מול עשרות רבות של מחבלים. שמונה לוחמים, שמונה גיבורים, נהרגו בקרב זה. </a:t>
            </a:r>
          </a:p>
          <a:p>
            <a:pPr marL="0" indent="0">
              <a:buNone/>
            </a:pPr>
            <a:r>
              <a:rPr lang="he-IL" sz="5500" dirty="0">
                <a:latin typeface="Tahoma" panose="020B0604030504040204" pitchFamily="34" charset="0"/>
                <a:ea typeface="Tahoma" panose="020B0604030504040204" pitchFamily="34" charset="0"/>
                <a:cs typeface="Tahoma" panose="020B0604030504040204" pitchFamily="34" charset="0"/>
              </a:rPr>
              <a:t>הקצין, רב סרן רועי קליין ז"ל,  זינק על הרימון והקריב עצמו למען חייליו.</a:t>
            </a:r>
          </a:p>
          <a:p>
            <a:pPr marL="0" indent="0">
              <a:buNone/>
            </a:pPr>
            <a:r>
              <a:rPr lang="he-IL" sz="5500"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he-IL" sz="5500" dirty="0">
                <a:latin typeface="Tahoma" panose="020B0604030504040204" pitchFamily="34" charset="0"/>
                <a:ea typeface="Tahoma" panose="020B0604030504040204" pitchFamily="34" charset="0"/>
                <a:cs typeface="Tahoma" panose="020B0604030504040204" pitchFamily="34" charset="0"/>
              </a:rPr>
              <a:t>קליין היה בן 31, הסמג"ד של גדוד 51 מחטיבת גולני, ובעל הדרגה הגבוהה ביותר בשטח באותו הזמן. </a:t>
            </a:r>
          </a:p>
          <a:p>
            <a:pPr marL="0" indent="0">
              <a:buNone/>
            </a:pPr>
            <a:r>
              <a:rPr lang="he-IL" sz="5500" dirty="0">
                <a:latin typeface="Tahoma" panose="020B0604030504040204" pitchFamily="34" charset="0"/>
                <a:ea typeface="Tahoma" panose="020B0604030504040204" pitchFamily="34" charset="0"/>
                <a:cs typeface="Tahoma" panose="020B0604030504040204" pitchFamily="34" charset="0"/>
              </a:rPr>
              <a:t>הוא הבחין ברימון שהושלך לעברם באמצע חילופי האש והקרבות ומאחר שהיה מאוחר למנוע את פגיעתו ולהתגונן מפניו הוא צעק "שמע ישראל" זינק עליו וחסם את מרבית ההדף בגופו. בכך ששילם בחייו הגן בגופו על חייליו, הציל את חייהם, וחסך כאב של משפחות נוספות. </a:t>
            </a:r>
          </a:p>
          <a:p>
            <a:pPr marL="0" indent="0">
              <a:buNone/>
            </a:pPr>
            <a:r>
              <a:rPr lang="he-IL" sz="5500" dirty="0">
                <a:latin typeface="Tahoma" panose="020B0604030504040204" pitchFamily="34" charset="0"/>
                <a:ea typeface="Tahoma" panose="020B0604030504040204" pitchFamily="34" charset="0"/>
                <a:cs typeface="Tahoma" panose="020B0604030504040204" pitchFamily="34" charset="0"/>
              </a:rPr>
              <a:t>רס"ן רועי קליין ז"ל הראה במעשיו רוח לחימה, יוזמה, קור-רוח ואומץ לב עילאי תחת אש. </a:t>
            </a:r>
          </a:p>
          <a:p>
            <a:pPr marL="0" indent="0">
              <a:buNone/>
            </a:pPr>
            <a:r>
              <a:rPr lang="he-IL" sz="5500" dirty="0">
                <a:latin typeface="Tahoma" panose="020B0604030504040204" pitchFamily="34" charset="0"/>
                <a:ea typeface="Tahoma" panose="020B0604030504040204" pitchFamily="34" charset="0"/>
                <a:cs typeface="Tahoma" panose="020B0604030504040204" pitchFamily="34" charset="0"/>
              </a:rPr>
              <a:t>על מעשה זה הוענק לו לאחר מותו, עיטור העוז. יהי זכרו ברוך.</a:t>
            </a:r>
          </a:p>
        </p:txBody>
      </p:sp>
    </p:spTree>
    <p:extLst>
      <p:ext uri="{BB962C8B-B14F-4D97-AF65-F5344CB8AC3E}">
        <p14:creationId xmlns:p14="http://schemas.microsoft.com/office/powerpoint/2010/main" val="1733213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3"/>
          <a:stretch>
            <a:fillRect/>
          </a:stretch>
        </p:blipFill>
        <p:spPr>
          <a:xfrm>
            <a:off x="107504" y="4077072"/>
            <a:ext cx="2458616" cy="2266620"/>
          </a:xfrm>
          <a:prstGeom prst="rect">
            <a:avLst/>
          </a:prstGeom>
        </p:spPr>
      </p:pic>
      <p:sp>
        <p:nvSpPr>
          <p:cNvPr id="5" name="מציין מיקום תוכן 4"/>
          <p:cNvSpPr>
            <a:spLocks noGrp="1"/>
          </p:cNvSpPr>
          <p:nvPr>
            <p:ph idx="1"/>
          </p:nvPr>
        </p:nvSpPr>
        <p:spPr>
          <a:xfrm>
            <a:off x="467544" y="620688"/>
            <a:ext cx="8229600" cy="5832648"/>
          </a:xfrm>
        </p:spPr>
        <p:txBody>
          <a:bodyPr>
            <a:normAutofit/>
          </a:bodyPr>
          <a:lstStyle/>
          <a:p>
            <a:pPr marL="0" indent="0">
              <a:buNone/>
            </a:pPr>
            <a:r>
              <a:rPr lang="he-IL" sz="2000" dirty="0">
                <a:latin typeface="Tahoma" panose="020B0604030504040204" pitchFamily="34" charset="0"/>
                <a:ea typeface="Tahoma" panose="020B0604030504040204" pitchFamily="34" charset="0"/>
                <a:cs typeface="Tahoma" panose="020B0604030504040204" pitchFamily="34" charset="0"/>
              </a:rPr>
              <a:t>קיימים מגוון מיזמי הנצחה ליום הזיכרון. </a:t>
            </a:r>
          </a:p>
          <a:p>
            <a:pPr marL="0" indent="0">
              <a:buNone/>
            </a:pPr>
            <a:r>
              <a:rPr lang="he-IL" sz="2000" dirty="0">
                <a:latin typeface="Tahoma" panose="020B0604030504040204" pitchFamily="34" charset="0"/>
                <a:ea typeface="Tahoma" panose="020B0604030504040204" pitchFamily="34" charset="0"/>
                <a:cs typeface="Tahoma" panose="020B0604030504040204" pitchFamily="34" charset="0"/>
              </a:rPr>
              <a:t>אחד מהם הוא המיזם  </a:t>
            </a:r>
            <a:r>
              <a:rPr lang="he-IL" sz="3000" b="1" u="sng" dirty="0">
                <a:latin typeface="Tahoma" panose="020B0604030504040204" pitchFamily="34" charset="0"/>
                <a:ea typeface="Tahoma" panose="020B0604030504040204" pitchFamily="34" charset="0"/>
                <a:cs typeface="Tahoma" panose="020B0604030504040204" pitchFamily="34" charset="0"/>
              </a:rPr>
              <a:t>"עוד מעט נהפוך לשיר"</a:t>
            </a:r>
            <a:r>
              <a:rPr lang="he-IL" sz="3000" b="1" dirty="0">
                <a:latin typeface="Tahoma" panose="020B0604030504040204" pitchFamily="34" charset="0"/>
                <a:ea typeface="Tahoma" panose="020B0604030504040204" pitchFamily="34" charset="0"/>
                <a:cs typeface="Tahoma" panose="020B0604030504040204" pitchFamily="34" charset="0"/>
              </a:rPr>
              <a:t> </a:t>
            </a:r>
          </a:p>
          <a:p>
            <a:pPr marL="0" lvl="0" indent="0">
              <a:buNone/>
            </a:pPr>
            <a:r>
              <a:rPr lang="he-IL" sz="2200" dirty="0">
                <a:latin typeface="Tahoma" panose="020B0604030504040204" pitchFamily="34" charset="0"/>
                <a:ea typeface="Tahoma" panose="020B0604030504040204" pitchFamily="34" charset="0"/>
                <a:cs typeface="Tahoma" panose="020B0604030504040204" pitchFamily="34" charset="0"/>
              </a:rPr>
              <a:t>זהו מיזם מוזיקלי להנצחת חללי מערכות ישראל. </a:t>
            </a:r>
          </a:p>
          <a:p>
            <a:pPr marL="0" lvl="0" indent="0">
              <a:buNone/>
            </a:pPr>
            <a:r>
              <a:rPr lang="he-IL" sz="2200" dirty="0">
                <a:latin typeface="Tahoma" panose="020B0604030504040204" pitchFamily="34" charset="0"/>
                <a:ea typeface="Tahoma" panose="020B0604030504040204" pitchFamily="34" charset="0"/>
                <a:cs typeface="Tahoma" panose="020B0604030504040204" pitchFamily="34" charset="0"/>
              </a:rPr>
              <a:t>מאז 2001 נבחרים מדי שנה מספר שירים שמילותיהם נכתבו ע"י חיילים וחיילות שנפלו ועל ידי אזרחים שנהרגו בפעולות טרור. </a:t>
            </a:r>
          </a:p>
          <a:p>
            <a:pPr marL="0" lvl="0" indent="0">
              <a:buNone/>
            </a:pPr>
            <a:r>
              <a:rPr lang="he-IL" sz="2200" dirty="0">
                <a:latin typeface="Tahoma" panose="020B0604030504040204" pitchFamily="34" charset="0"/>
                <a:ea typeface="Tahoma" panose="020B0604030504040204" pitchFamily="34" charset="0"/>
                <a:cs typeface="Tahoma" panose="020B0604030504040204" pitchFamily="34" charset="0"/>
              </a:rPr>
              <a:t>אלו מולחנים ומבוצעים ע"י ידי אמני ישראל. </a:t>
            </a:r>
          </a:p>
          <a:p>
            <a:pPr marL="0" lvl="0" indent="0">
              <a:buNone/>
            </a:pPr>
            <a:r>
              <a:rPr lang="he-IL" sz="2200" dirty="0">
                <a:latin typeface="Tahoma" panose="020B0604030504040204" pitchFamily="34" charset="0"/>
                <a:ea typeface="Tahoma" panose="020B0604030504040204" pitchFamily="34" charset="0"/>
                <a:cs typeface="Tahoma" panose="020B0604030504040204" pitchFamily="34" charset="0"/>
              </a:rPr>
              <a:t>התהליך יוצר חיבורים מרגשים בין סגנונות מוזיקליים ותרבותיים שונים. השירים המוקלטים מושמעים במסגרת שידורי גלי צה"ל ביום הזיכרון לחללי מערכות ישראל.</a:t>
            </a:r>
          </a:p>
          <a:p>
            <a:pPr marL="0" lvl="0" indent="0">
              <a:buNone/>
            </a:pPr>
            <a:endParaRPr lang="he-IL" sz="2200" dirty="0">
              <a:latin typeface="Tahoma" panose="020B0604030504040204" pitchFamily="34" charset="0"/>
              <a:ea typeface="Tahoma" panose="020B0604030504040204" pitchFamily="34" charset="0"/>
              <a:cs typeface="Tahoma" panose="020B0604030504040204" pitchFamily="34" charset="0"/>
            </a:endParaRPr>
          </a:p>
          <a:p>
            <a:pPr marL="0" lvl="0" indent="0">
              <a:buNone/>
            </a:pPr>
            <a:r>
              <a:rPr lang="he-IL" sz="2200" dirty="0">
                <a:latin typeface="Tahoma" panose="020B0604030504040204" pitchFamily="34" charset="0"/>
                <a:ea typeface="Tahoma" panose="020B0604030504040204" pitchFamily="34" charset="0"/>
                <a:cs typeface="Tahoma" panose="020B0604030504040204" pitchFamily="34" charset="0"/>
              </a:rPr>
              <a:t>לאחר נפילתו של רס"ן רועי קליין ז"ל, </a:t>
            </a:r>
          </a:p>
          <a:p>
            <a:pPr marL="0" lvl="0" indent="0">
              <a:buNone/>
            </a:pPr>
            <a:r>
              <a:rPr lang="he-IL" sz="2200" dirty="0">
                <a:latin typeface="Tahoma" panose="020B0604030504040204" pitchFamily="34" charset="0"/>
                <a:ea typeface="Tahoma" panose="020B0604030504040204" pitchFamily="34" charset="0"/>
                <a:cs typeface="Tahoma" panose="020B0604030504040204" pitchFamily="34" charset="0"/>
              </a:rPr>
              <a:t>התגלה שיר שכתב, הנקרא "</a:t>
            </a:r>
            <a:r>
              <a:rPr lang="he-IL" sz="2200" b="1" dirty="0">
                <a:latin typeface="Tahoma" panose="020B0604030504040204" pitchFamily="34" charset="0"/>
                <a:ea typeface="Tahoma" panose="020B0604030504040204" pitchFamily="34" charset="0"/>
                <a:cs typeface="Tahoma" panose="020B0604030504040204" pitchFamily="34" charset="0"/>
              </a:rPr>
              <a:t>גבורה</a:t>
            </a:r>
            <a:r>
              <a:rPr lang="he-IL" sz="2200" dirty="0">
                <a:latin typeface="Tahoma" panose="020B0604030504040204" pitchFamily="34" charset="0"/>
                <a:ea typeface="Tahoma" panose="020B0604030504040204" pitchFamily="34" charset="0"/>
                <a:cs typeface="Tahoma" panose="020B0604030504040204" pitchFamily="34" charset="0"/>
              </a:rPr>
              <a:t>". </a:t>
            </a:r>
          </a:p>
          <a:p>
            <a:pPr marL="0" lvl="0" indent="0">
              <a:buNone/>
            </a:pPr>
            <a:r>
              <a:rPr lang="he-IL" sz="2200" dirty="0">
                <a:latin typeface="Tahoma" panose="020B0604030504040204" pitchFamily="34" charset="0"/>
                <a:ea typeface="Tahoma" panose="020B0604030504040204" pitchFamily="34" charset="0"/>
                <a:cs typeface="Tahoma" panose="020B0604030504040204" pitchFamily="34" charset="0"/>
              </a:rPr>
              <a:t>במסגרת המיזם בחר היוצר עמיר בניון </a:t>
            </a:r>
          </a:p>
          <a:p>
            <a:pPr marL="0" lvl="0" indent="0">
              <a:buNone/>
            </a:pPr>
            <a:r>
              <a:rPr lang="he-IL" sz="2200" dirty="0">
                <a:latin typeface="Tahoma" panose="020B0604030504040204" pitchFamily="34" charset="0"/>
                <a:ea typeface="Tahoma" panose="020B0604030504040204" pitchFamily="34" charset="0"/>
                <a:cs typeface="Tahoma" panose="020B0604030504040204" pitchFamily="34" charset="0"/>
              </a:rPr>
              <a:t>להלחין ולבצע את השיר הזה, שכתב רועי קליין.</a:t>
            </a:r>
            <a:endParaRPr lang="en-US" sz="2200" dirty="0">
              <a:latin typeface="Tahoma" panose="020B0604030504040204" pitchFamily="34" charset="0"/>
              <a:ea typeface="Tahoma" panose="020B0604030504040204" pitchFamily="34" charset="0"/>
              <a:cs typeface="Tahoma" panose="020B0604030504040204" pitchFamily="34" charset="0"/>
            </a:endParaRPr>
          </a:p>
          <a:p>
            <a:pPr>
              <a:buNone/>
            </a:pPr>
            <a:endParaRPr lang="en-US" sz="4000" b="1" dirty="0"/>
          </a:p>
        </p:txBody>
      </p:sp>
    </p:spTree>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2091</Words>
  <Application>Microsoft Office PowerPoint</Application>
  <PresentationFormat>‫הצגה על המסך (4:3)</PresentationFormat>
  <Paragraphs>234</Paragraphs>
  <Slides>14</Slides>
  <Notes>12</Notes>
  <HiddenSlides>1</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14</vt:i4>
      </vt:variant>
    </vt:vector>
  </HeadingPairs>
  <TitlesOfParts>
    <vt:vector size="19" baseType="lpstr">
      <vt:lpstr>Aharoni</vt:lpstr>
      <vt:lpstr>Arial</vt:lpstr>
      <vt:lpstr>Calibri</vt:lpstr>
      <vt:lpstr>Tahoma</vt:lpstr>
      <vt:lpstr>ערכת נושא Office</vt:lpstr>
      <vt:lpstr>מצגת של PowerPoint‏</vt:lpstr>
      <vt:lpstr>יום הזיכרון בשבילי</vt:lpstr>
      <vt:lpstr>שני ימי זיכרון לעם אחד</vt:lpstr>
      <vt:lpstr>שני ימי זיכרון לעם אחד</vt:lpstr>
      <vt:lpstr>חוק יום הזיכרון</vt:lpstr>
      <vt:lpstr>"מלב אל לב" – דוד בן גוריון</vt:lpstr>
      <vt:lpstr>גבורה</vt:lpstr>
      <vt:lpstr>נכיר סיפור גבורה: רב סרן רועי קליין ז"ל</vt:lpstr>
      <vt:lpstr>מצגת של PowerPoint‏</vt:lpstr>
      <vt:lpstr>מצגת של PowerPoint‏</vt:lpstr>
      <vt:lpstr>נכיר סיפור גבורה: רב סרן רועי קליין ז"ל</vt:lpstr>
      <vt:lpstr>נכיר סיפור גבורה: המרגל אלי כהן ז"ל</vt:lpstr>
      <vt:lpstr> מיהו גיבור?</vt:lpstr>
      <vt:lpstr> גיבור - הארות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ohad</dc:creator>
  <cp:lastModifiedBy>morim</cp:lastModifiedBy>
  <cp:revision>130</cp:revision>
  <dcterms:created xsi:type="dcterms:W3CDTF">2018-04-14T06:05:03Z</dcterms:created>
  <dcterms:modified xsi:type="dcterms:W3CDTF">2023-04-23T11:22:57Z</dcterms:modified>
</cp:coreProperties>
</file>